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8">
  <p:sldMasterIdLst>
    <p:sldMasterId id="2147483648" r:id="rId1"/>
  </p:sldMasterIdLst>
  <p:notesMasterIdLst>
    <p:notesMasterId r:id="rId35"/>
  </p:notesMasterIdLst>
  <p:handoutMasterIdLst>
    <p:handoutMasterId r:id="rId36"/>
  </p:handoutMasterIdLst>
  <p:sldIdLst>
    <p:sldId id="550" r:id="rId2"/>
    <p:sldId id="529" r:id="rId3"/>
    <p:sldId id="551" r:id="rId4"/>
    <p:sldId id="576" r:id="rId5"/>
    <p:sldId id="552" r:id="rId6"/>
    <p:sldId id="553" r:id="rId7"/>
    <p:sldId id="554" r:id="rId8"/>
    <p:sldId id="555" r:id="rId9"/>
    <p:sldId id="556" r:id="rId10"/>
    <p:sldId id="558" r:id="rId11"/>
    <p:sldId id="559" r:id="rId12"/>
    <p:sldId id="563" r:id="rId13"/>
    <p:sldId id="564" r:id="rId14"/>
    <p:sldId id="565" r:id="rId15"/>
    <p:sldId id="567" r:id="rId16"/>
    <p:sldId id="568" r:id="rId17"/>
    <p:sldId id="569" r:id="rId18"/>
    <p:sldId id="572" r:id="rId19"/>
    <p:sldId id="573" r:id="rId20"/>
    <p:sldId id="585" r:id="rId21"/>
    <p:sldId id="571" r:id="rId22"/>
    <p:sldId id="574" r:id="rId23"/>
    <p:sldId id="577" r:id="rId24"/>
    <p:sldId id="575" r:id="rId25"/>
    <p:sldId id="578" r:id="rId26"/>
    <p:sldId id="581" r:id="rId27"/>
    <p:sldId id="582" r:id="rId28"/>
    <p:sldId id="584" r:id="rId29"/>
    <p:sldId id="583" r:id="rId30"/>
    <p:sldId id="560" r:id="rId31"/>
    <p:sldId id="561" r:id="rId32"/>
    <p:sldId id="579" r:id="rId33"/>
    <p:sldId id="580" r:id="rId34"/>
  </p:sldIdLst>
  <p:sldSz cx="9144000" cy="6858000" type="screen4x3"/>
  <p:notesSz cx="6858000" cy="9945688"/>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weł" initials="P"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66FF"/>
    <a:srgbClr val="C6D9F1"/>
    <a:srgbClr val="FF5353"/>
    <a:srgbClr val="FF0000"/>
    <a:srgbClr val="E7EFF9"/>
    <a:srgbClr val="E4EDF8"/>
    <a:srgbClr val="E1EBF7"/>
    <a:srgbClr val="F2F7FC"/>
    <a:srgbClr val="C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006" autoAdjust="0"/>
    <p:restoredTop sz="83688" autoAdjust="0"/>
  </p:normalViewPr>
  <p:slideViewPr>
    <p:cSldViewPr showGuides="1">
      <p:cViewPr>
        <p:scale>
          <a:sx n="100" d="100"/>
          <a:sy n="100" d="100"/>
        </p:scale>
        <p:origin x="-1386" y="354"/>
      </p:cViewPr>
      <p:guideLst>
        <p:guide orient="horz" pos="1389"/>
        <p:guide pos="567"/>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2971800" cy="497285"/>
          </a:xfrm>
          <a:prstGeom prst="rect">
            <a:avLst/>
          </a:prstGeom>
        </p:spPr>
        <p:txBody>
          <a:bodyPr vert="horz" lIns="91426" tIns="45714" rIns="91426" bIns="45714" rtlCol="0"/>
          <a:lstStyle>
            <a:lvl1pPr algn="l">
              <a:defRPr sz="1200"/>
            </a:lvl1pPr>
          </a:lstStyle>
          <a:p>
            <a:endParaRPr lang="pl-PL"/>
          </a:p>
        </p:txBody>
      </p:sp>
      <p:sp>
        <p:nvSpPr>
          <p:cNvPr id="3" name="Date Placeholder 2"/>
          <p:cNvSpPr>
            <a:spLocks noGrp="1"/>
          </p:cNvSpPr>
          <p:nvPr>
            <p:ph type="dt" sz="quarter" idx="1"/>
          </p:nvPr>
        </p:nvSpPr>
        <p:spPr>
          <a:xfrm>
            <a:off x="3884615" y="2"/>
            <a:ext cx="2971800" cy="497285"/>
          </a:xfrm>
          <a:prstGeom prst="rect">
            <a:avLst/>
          </a:prstGeom>
        </p:spPr>
        <p:txBody>
          <a:bodyPr vert="horz" lIns="91426" tIns="45714" rIns="91426" bIns="45714" rtlCol="0"/>
          <a:lstStyle>
            <a:lvl1pPr algn="r">
              <a:defRPr sz="1200"/>
            </a:lvl1pPr>
          </a:lstStyle>
          <a:p>
            <a:fld id="{04454121-D3CD-4120-BF9B-5D3F7C51FA8D}" type="datetimeFigureOut">
              <a:rPr lang="pl-PL" smtClean="0"/>
              <a:pPr/>
              <a:t>2013-06-19</a:t>
            </a:fld>
            <a:endParaRPr lang="pl-PL"/>
          </a:p>
        </p:txBody>
      </p:sp>
      <p:sp>
        <p:nvSpPr>
          <p:cNvPr id="4" name="Footer Placeholder 3"/>
          <p:cNvSpPr>
            <a:spLocks noGrp="1"/>
          </p:cNvSpPr>
          <p:nvPr>
            <p:ph type="ftr" sz="quarter" idx="2"/>
          </p:nvPr>
        </p:nvSpPr>
        <p:spPr>
          <a:xfrm>
            <a:off x="2" y="9446679"/>
            <a:ext cx="2971800" cy="497285"/>
          </a:xfrm>
          <a:prstGeom prst="rect">
            <a:avLst/>
          </a:prstGeom>
        </p:spPr>
        <p:txBody>
          <a:bodyPr vert="horz" lIns="91426" tIns="45714" rIns="91426" bIns="45714" rtlCol="0" anchor="b"/>
          <a:lstStyle>
            <a:lvl1pPr algn="l">
              <a:defRPr sz="1200"/>
            </a:lvl1pPr>
          </a:lstStyle>
          <a:p>
            <a:endParaRPr lang="pl-PL"/>
          </a:p>
        </p:txBody>
      </p:sp>
      <p:sp>
        <p:nvSpPr>
          <p:cNvPr id="5" name="Slide Number Placeholder 4"/>
          <p:cNvSpPr>
            <a:spLocks noGrp="1"/>
          </p:cNvSpPr>
          <p:nvPr>
            <p:ph type="sldNum" sz="quarter" idx="3"/>
          </p:nvPr>
        </p:nvSpPr>
        <p:spPr>
          <a:xfrm>
            <a:off x="3884615" y="9446679"/>
            <a:ext cx="2971800" cy="497285"/>
          </a:xfrm>
          <a:prstGeom prst="rect">
            <a:avLst/>
          </a:prstGeom>
        </p:spPr>
        <p:txBody>
          <a:bodyPr vert="horz" lIns="91426" tIns="45714" rIns="91426" bIns="45714" rtlCol="0" anchor="b"/>
          <a:lstStyle>
            <a:lvl1pPr algn="r">
              <a:defRPr sz="1200"/>
            </a:lvl1pPr>
          </a:lstStyle>
          <a:p>
            <a:fld id="{8B9A9EB0-A657-40EA-A814-93B579C9C4E2}" type="slidenum">
              <a:rPr lang="pl-PL" smtClean="0"/>
              <a:pPr/>
              <a:t>‹#›</a:t>
            </a:fld>
            <a:endParaRPr lang="pl-PL"/>
          </a:p>
        </p:txBody>
      </p:sp>
    </p:spTree>
    <p:extLst>
      <p:ext uri="{BB962C8B-B14F-4D97-AF65-F5344CB8AC3E}">
        <p14:creationId xmlns:p14="http://schemas.microsoft.com/office/powerpoint/2010/main" val="24016209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2971800" cy="497285"/>
          </a:xfrm>
          <a:prstGeom prst="rect">
            <a:avLst/>
          </a:prstGeom>
        </p:spPr>
        <p:txBody>
          <a:bodyPr vert="horz" lIns="91426" tIns="45714" rIns="91426" bIns="45714" rtlCol="0"/>
          <a:lstStyle>
            <a:lvl1pPr algn="l">
              <a:defRPr sz="1200"/>
            </a:lvl1pPr>
          </a:lstStyle>
          <a:p>
            <a:endParaRPr lang="pl-PL"/>
          </a:p>
        </p:txBody>
      </p:sp>
      <p:sp>
        <p:nvSpPr>
          <p:cNvPr id="3" name="Date Placeholder 2"/>
          <p:cNvSpPr>
            <a:spLocks noGrp="1"/>
          </p:cNvSpPr>
          <p:nvPr>
            <p:ph type="dt" idx="1"/>
          </p:nvPr>
        </p:nvSpPr>
        <p:spPr>
          <a:xfrm>
            <a:off x="3884615" y="2"/>
            <a:ext cx="2971800" cy="497285"/>
          </a:xfrm>
          <a:prstGeom prst="rect">
            <a:avLst/>
          </a:prstGeom>
        </p:spPr>
        <p:txBody>
          <a:bodyPr vert="horz" lIns="91426" tIns="45714" rIns="91426" bIns="45714" rtlCol="0"/>
          <a:lstStyle>
            <a:lvl1pPr algn="r">
              <a:defRPr sz="1200"/>
            </a:lvl1pPr>
          </a:lstStyle>
          <a:p>
            <a:fld id="{266D67D6-7EBF-419B-A2FD-94C28AC3B67B}" type="datetimeFigureOut">
              <a:rPr lang="pl-PL" smtClean="0"/>
              <a:pPr/>
              <a:t>2013-06-19</a:t>
            </a:fld>
            <a:endParaRPr lang="pl-PL"/>
          </a:p>
        </p:txBody>
      </p:sp>
      <p:sp>
        <p:nvSpPr>
          <p:cNvPr id="4" name="Slide Image Placeholder 3"/>
          <p:cNvSpPr>
            <a:spLocks noGrp="1" noRot="1" noChangeAspect="1"/>
          </p:cNvSpPr>
          <p:nvPr>
            <p:ph type="sldImg" idx="2"/>
          </p:nvPr>
        </p:nvSpPr>
        <p:spPr>
          <a:xfrm>
            <a:off x="941388" y="744538"/>
            <a:ext cx="4975225" cy="3730625"/>
          </a:xfrm>
          <a:prstGeom prst="rect">
            <a:avLst/>
          </a:prstGeom>
          <a:noFill/>
          <a:ln w="12700">
            <a:solidFill>
              <a:prstClr val="black"/>
            </a:solidFill>
          </a:ln>
        </p:spPr>
        <p:txBody>
          <a:bodyPr vert="horz" lIns="91426" tIns="45714" rIns="91426" bIns="45714" rtlCol="0" anchor="ctr"/>
          <a:lstStyle/>
          <a:p>
            <a:endParaRPr lang="pl-PL"/>
          </a:p>
        </p:txBody>
      </p:sp>
      <p:sp>
        <p:nvSpPr>
          <p:cNvPr id="5" name="Notes Placeholder 4"/>
          <p:cNvSpPr>
            <a:spLocks noGrp="1"/>
          </p:cNvSpPr>
          <p:nvPr>
            <p:ph type="body" sz="quarter" idx="3"/>
          </p:nvPr>
        </p:nvSpPr>
        <p:spPr>
          <a:xfrm>
            <a:off x="685800" y="4724205"/>
            <a:ext cx="5486400" cy="4475559"/>
          </a:xfrm>
          <a:prstGeom prst="rect">
            <a:avLst/>
          </a:prstGeom>
        </p:spPr>
        <p:txBody>
          <a:bodyPr vert="horz" lIns="91426" tIns="45714" rIns="91426" bIns="457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6" name="Footer Placeholder 5"/>
          <p:cNvSpPr>
            <a:spLocks noGrp="1"/>
          </p:cNvSpPr>
          <p:nvPr>
            <p:ph type="ftr" sz="quarter" idx="4"/>
          </p:nvPr>
        </p:nvSpPr>
        <p:spPr>
          <a:xfrm>
            <a:off x="2" y="9446679"/>
            <a:ext cx="2971800" cy="497285"/>
          </a:xfrm>
          <a:prstGeom prst="rect">
            <a:avLst/>
          </a:prstGeom>
        </p:spPr>
        <p:txBody>
          <a:bodyPr vert="horz" lIns="91426" tIns="45714" rIns="91426" bIns="45714" rtlCol="0" anchor="b"/>
          <a:lstStyle>
            <a:lvl1pPr algn="l">
              <a:defRPr sz="1200"/>
            </a:lvl1pPr>
          </a:lstStyle>
          <a:p>
            <a:endParaRPr lang="pl-PL"/>
          </a:p>
        </p:txBody>
      </p:sp>
      <p:sp>
        <p:nvSpPr>
          <p:cNvPr id="7" name="Slide Number Placeholder 6"/>
          <p:cNvSpPr>
            <a:spLocks noGrp="1"/>
          </p:cNvSpPr>
          <p:nvPr>
            <p:ph type="sldNum" sz="quarter" idx="5"/>
          </p:nvPr>
        </p:nvSpPr>
        <p:spPr>
          <a:xfrm>
            <a:off x="3884615" y="9446679"/>
            <a:ext cx="2971800" cy="497285"/>
          </a:xfrm>
          <a:prstGeom prst="rect">
            <a:avLst/>
          </a:prstGeom>
        </p:spPr>
        <p:txBody>
          <a:bodyPr vert="horz" lIns="91426" tIns="45714" rIns="91426" bIns="45714" rtlCol="0" anchor="b"/>
          <a:lstStyle>
            <a:lvl1pPr algn="r">
              <a:defRPr sz="1200"/>
            </a:lvl1pPr>
          </a:lstStyle>
          <a:p>
            <a:fld id="{C483C6E9-F197-4E4F-AD48-B4AC9F54050E}" type="slidenum">
              <a:rPr lang="pl-PL" smtClean="0"/>
              <a:pPr/>
              <a:t>‹#›</a:t>
            </a:fld>
            <a:endParaRPr lang="pl-PL"/>
          </a:p>
        </p:txBody>
      </p:sp>
    </p:spTree>
    <p:extLst>
      <p:ext uri="{BB962C8B-B14F-4D97-AF65-F5344CB8AC3E}">
        <p14:creationId xmlns:p14="http://schemas.microsoft.com/office/powerpoint/2010/main" val="475371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83C6E9-F197-4E4F-AD48-B4AC9F54050E}" type="slidenum">
              <a:rPr lang="pl-PL" smtClean="0"/>
              <a:pPr/>
              <a:t>1</a:t>
            </a:fld>
            <a:endParaRPr lang="pl-PL"/>
          </a:p>
        </p:txBody>
      </p:sp>
    </p:spTree>
    <p:extLst>
      <p:ext uri="{BB962C8B-B14F-4D97-AF65-F5344CB8AC3E}">
        <p14:creationId xmlns:p14="http://schemas.microsoft.com/office/powerpoint/2010/main" val="3892698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83C6E9-F197-4E4F-AD48-B4AC9F54050E}" type="slidenum">
              <a:rPr lang="pl-PL" smtClean="0"/>
              <a:pPr/>
              <a:t>10</a:t>
            </a:fld>
            <a:endParaRPr lang="pl-PL"/>
          </a:p>
        </p:txBody>
      </p:sp>
    </p:spTree>
    <p:extLst>
      <p:ext uri="{BB962C8B-B14F-4D97-AF65-F5344CB8AC3E}">
        <p14:creationId xmlns:p14="http://schemas.microsoft.com/office/powerpoint/2010/main" val="3892698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83C6E9-F197-4E4F-AD48-B4AC9F54050E}" type="slidenum">
              <a:rPr lang="pl-PL" smtClean="0"/>
              <a:pPr/>
              <a:t>11</a:t>
            </a:fld>
            <a:endParaRPr lang="pl-PL"/>
          </a:p>
        </p:txBody>
      </p:sp>
    </p:spTree>
    <p:extLst>
      <p:ext uri="{BB962C8B-B14F-4D97-AF65-F5344CB8AC3E}">
        <p14:creationId xmlns:p14="http://schemas.microsoft.com/office/powerpoint/2010/main" val="3892698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83C6E9-F197-4E4F-AD48-B4AC9F54050E}" type="slidenum">
              <a:rPr lang="pl-PL" smtClean="0"/>
              <a:pPr/>
              <a:t>12</a:t>
            </a:fld>
            <a:endParaRPr lang="pl-PL"/>
          </a:p>
        </p:txBody>
      </p:sp>
    </p:spTree>
    <p:extLst>
      <p:ext uri="{BB962C8B-B14F-4D97-AF65-F5344CB8AC3E}">
        <p14:creationId xmlns:p14="http://schemas.microsoft.com/office/powerpoint/2010/main" val="3892698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83C6E9-F197-4E4F-AD48-B4AC9F54050E}" type="slidenum">
              <a:rPr lang="pl-PL" smtClean="0"/>
              <a:pPr/>
              <a:t>13</a:t>
            </a:fld>
            <a:endParaRPr lang="pl-PL"/>
          </a:p>
        </p:txBody>
      </p:sp>
    </p:spTree>
    <p:extLst>
      <p:ext uri="{BB962C8B-B14F-4D97-AF65-F5344CB8AC3E}">
        <p14:creationId xmlns:p14="http://schemas.microsoft.com/office/powerpoint/2010/main" val="38926981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83C6E9-F197-4E4F-AD48-B4AC9F54050E}" type="slidenum">
              <a:rPr lang="pl-PL" smtClean="0"/>
              <a:pPr/>
              <a:t>14</a:t>
            </a:fld>
            <a:endParaRPr lang="pl-PL"/>
          </a:p>
        </p:txBody>
      </p:sp>
    </p:spTree>
    <p:extLst>
      <p:ext uri="{BB962C8B-B14F-4D97-AF65-F5344CB8AC3E}">
        <p14:creationId xmlns:p14="http://schemas.microsoft.com/office/powerpoint/2010/main" val="3892698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83C6E9-F197-4E4F-AD48-B4AC9F54050E}" type="slidenum">
              <a:rPr lang="pl-PL" smtClean="0"/>
              <a:pPr/>
              <a:t>15</a:t>
            </a:fld>
            <a:endParaRPr lang="pl-PL"/>
          </a:p>
        </p:txBody>
      </p:sp>
    </p:spTree>
    <p:extLst>
      <p:ext uri="{BB962C8B-B14F-4D97-AF65-F5344CB8AC3E}">
        <p14:creationId xmlns:p14="http://schemas.microsoft.com/office/powerpoint/2010/main" val="38926981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83C6E9-F197-4E4F-AD48-B4AC9F54050E}" type="slidenum">
              <a:rPr lang="pl-PL" smtClean="0"/>
              <a:pPr/>
              <a:t>16</a:t>
            </a:fld>
            <a:endParaRPr lang="pl-PL"/>
          </a:p>
        </p:txBody>
      </p:sp>
    </p:spTree>
    <p:extLst>
      <p:ext uri="{BB962C8B-B14F-4D97-AF65-F5344CB8AC3E}">
        <p14:creationId xmlns:p14="http://schemas.microsoft.com/office/powerpoint/2010/main" val="3892698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83C6E9-F197-4E4F-AD48-B4AC9F54050E}" type="slidenum">
              <a:rPr lang="pl-PL" smtClean="0"/>
              <a:pPr/>
              <a:t>17</a:t>
            </a:fld>
            <a:endParaRPr lang="pl-PL"/>
          </a:p>
        </p:txBody>
      </p:sp>
    </p:spTree>
    <p:extLst>
      <p:ext uri="{BB962C8B-B14F-4D97-AF65-F5344CB8AC3E}">
        <p14:creationId xmlns:p14="http://schemas.microsoft.com/office/powerpoint/2010/main" val="3892698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83C6E9-F197-4E4F-AD48-B4AC9F54050E}" type="slidenum">
              <a:rPr lang="pl-PL" smtClean="0"/>
              <a:pPr/>
              <a:t>18</a:t>
            </a:fld>
            <a:endParaRPr lang="pl-PL"/>
          </a:p>
        </p:txBody>
      </p:sp>
    </p:spTree>
    <p:extLst>
      <p:ext uri="{BB962C8B-B14F-4D97-AF65-F5344CB8AC3E}">
        <p14:creationId xmlns:p14="http://schemas.microsoft.com/office/powerpoint/2010/main" val="3892698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83C6E9-F197-4E4F-AD48-B4AC9F54050E}" type="slidenum">
              <a:rPr lang="pl-PL" smtClean="0"/>
              <a:pPr/>
              <a:t>19</a:t>
            </a:fld>
            <a:endParaRPr lang="pl-PL"/>
          </a:p>
        </p:txBody>
      </p:sp>
    </p:spTree>
    <p:extLst>
      <p:ext uri="{BB962C8B-B14F-4D97-AF65-F5344CB8AC3E}">
        <p14:creationId xmlns:p14="http://schemas.microsoft.com/office/powerpoint/2010/main" val="3892698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83C6E9-F197-4E4F-AD48-B4AC9F54050E}" type="slidenum">
              <a:rPr lang="pl-PL" smtClean="0"/>
              <a:pPr/>
              <a:t>2</a:t>
            </a:fld>
            <a:endParaRPr lang="pl-PL"/>
          </a:p>
        </p:txBody>
      </p:sp>
    </p:spTree>
    <p:extLst>
      <p:ext uri="{BB962C8B-B14F-4D97-AF65-F5344CB8AC3E}">
        <p14:creationId xmlns:p14="http://schemas.microsoft.com/office/powerpoint/2010/main" val="38926981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83C6E9-F197-4E4F-AD48-B4AC9F54050E}" type="slidenum">
              <a:rPr lang="pl-PL" smtClean="0"/>
              <a:pPr/>
              <a:t>20</a:t>
            </a:fld>
            <a:endParaRPr lang="pl-PL"/>
          </a:p>
        </p:txBody>
      </p:sp>
    </p:spTree>
    <p:extLst>
      <p:ext uri="{BB962C8B-B14F-4D97-AF65-F5344CB8AC3E}">
        <p14:creationId xmlns:p14="http://schemas.microsoft.com/office/powerpoint/2010/main" val="3892698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83C6E9-F197-4E4F-AD48-B4AC9F54050E}" type="slidenum">
              <a:rPr lang="pl-PL" smtClean="0"/>
              <a:pPr/>
              <a:t>21</a:t>
            </a:fld>
            <a:endParaRPr lang="pl-PL"/>
          </a:p>
        </p:txBody>
      </p:sp>
    </p:spTree>
    <p:extLst>
      <p:ext uri="{BB962C8B-B14F-4D97-AF65-F5344CB8AC3E}">
        <p14:creationId xmlns:p14="http://schemas.microsoft.com/office/powerpoint/2010/main" val="38926981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83C6E9-F197-4E4F-AD48-B4AC9F54050E}" type="slidenum">
              <a:rPr lang="pl-PL" smtClean="0"/>
              <a:pPr/>
              <a:t>22</a:t>
            </a:fld>
            <a:endParaRPr lang="pl-PL"/>
          </a:p>
        </p:txBody>
      </p:sp>
    </p:spTree>
    <p:extLst>
      <p:ext uri="{BB962C8B-B14F-4D97-AF65-F5344CB8AC3E}">
        <p14:creationId xmlns:p14="http://schemas.microsoft.com/office/powerpoint/2010/main" val="38926981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83C6E9-F197-4E4F-AD48-B4AC9F54050E}" type="slidenum">
              <a:rPr lang="pl-PL" smtClean="0"/>
              <a:pPr/>
              <a:t>23</a:t>
            </a:fld>
            <a:endParaRPr lang="pl-PL"/>
          </a:p>
        </p:txBody>
      </p:sp>
    </p:spTree>
    <p:extLst>
      <p:ext uri="{BB962C8B-B14F-4D97-AF65-F5344CB8AC3E}">
        <p14:creationId xmlns:p14="http://schemas.microsoft.com/office/powerpoint/2010/main" val="38926981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83C6E9-F197-4E4F-AD48-B4AC9F54050E}" type="slidenum">
              <a:rPr lang="pl-PL" smtClean="0"/>
              <a:pPr/>
              <a:t>24</a:t>
            </a:fld>
            <a:endParaRPr lang="pl-PL"/>
          </a:p>
        </p:txBody>
      </p:sp>
    </p:spTree>
    <p:extLst>
      <p:ext uri="{BB962C8B-B14F-4D97-AF65-F5344CB8AC3E}">
        <p14:creationId xmlns:p14="http://schemas.microsoft.com/office/powerpoint/2010/main" val="38926981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83C6E9-F197-4E4F-AD48-B4AC9F54050E}" type="slidenum">
              <a:rPr lang="pl-PL" smtClean="0"/>
              <a:pPr/>
              <a:t>25</a:t>
            </a:fld>
            <a:endParaRPr lang="pl-PL"/>
          </a:p>
        </p:txBody>
      </p:sp>
    </p:spTree>
    <p:extLst>
      <p:ext uri="{BB962C8B-B14F-4D97-AF65-F5344CB8AC3E}">
        <p14:creationId xmlns:p14="http://schemas.microsoft.com/office/powerpoint/2010/main" val="38926981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83C6E9-F197-4E4F-AD48-B4AC9F54050E}" type="slidenum">
              <a:rPr lang="pl-PL" smtClean="0"/>
              <a:pPr/>
              <a:t>26</a:t>
            </a:fld>
            <a:endParaRPr lang="pl-PL"/>
          </a:p>
        </p:txBody>
      </p:sp>
    </p:spTree>
    <p:extLst>
      <p:ext uri="{BB962C8B-B14F-4D97-AF65-F5344CB8AC3E}">
        <p14:creationId xmlns:p14="http://schemas.microsoft.com/office/powerpoint/2010/main" val="38926981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83C6E9-F197-4E4F-AD48-B4AC9F54050E}" type="slidenum">
              <a:rPr lang="pl-PL" smtClean="0"/>
              <a:pPr/>
              <a:t>27</a:t>
            </a:fld>
            <a:endParaRPr lang="pl-PL"/>
          </a:p>
        </p:txBody>
      </p:sp>
    </p:spTree>
    <p:extLst>
      <p:ext uri="{BB962C8B-B14F-4D97-AF65-F5344CB8AC3E}">
        <p14:creationId xmlns:p14="http://schemas.microsoft.com/office/powerpoint/2010/main" val="38926981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83C6E9-F197-4E4F-AD48-B4AC9F54050E}" type="slidenum">
              <a:rPr lang="pl-PL" smtClean="0"/>
              <a:pPr/>
              <a:t>28</a:t>
            </a:fld>
            <a:endParaRPr lang="pl-PL"/>
          </a:p>
        </p:txBody>
      </p:sp>
    </p:spTree>
    <p:extLst>
      <p:ext uri="{BB962C8B-B14F-4D97-AF65-F5344CB8AC3E}">
        <p14:creationId xmlns:p14="http://schemas.microsoft.com/office/powerpoint/2010/main" val="3892698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83C6E9-F197-4E4F-AD48-B4AC9F54050E}" type="slidenum">
              <a:rPr lang="pl-PL" smtClean="0"/>
              <a:pPr/>
              <a:t>29</a:t>
            </a:fld>
            <a:endParaRPr lang="pl-PL"/>
          </a:p>
        </p:txBody>
      </p:sp>
    </p:spTree>
    <p:extLst>
      <p:ext uri="{BB962C8B-B14F-4D97-AF65-F5344CB8AC3E}">
        <p14:creationId xmlns:p14="http://schemas.microsoft.com/office/powerpoint/2010/main" val="3892698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83C6E9-F197-4E4F-AD48-B4AC9F54050E}" type="slidenum">
              <a:rPr lang="pl-PL" smtClean="0"/>
              <a:pPr/>
              <a:t>3</a:t>
            </a:fld>
            <a:endParaRPr lang="pl-PL"/>
          </a:p>
        </p:txBody>
      </p:sp>
    </p:spTree>
    <p:extLst>
      <p:ext uri="{BB962C8B-B14F-4D97-AF65-F5344CB8AC3E}">
        <p14:creationId xmlns:p14="http://schemas.microsoft.com/office/powerpoint/2010/main" val="38926981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83C6E9-F197-4E4F-AD48-B4AC9F54050E}" type="slidenum">
              <a:rPr lang="pl-PL" smtClean="0"/>
              <a:pPr/>
              <a:t>30</a:t>
            </a:fld>
            <a:endParaRPr lang="pl-PL"/>
          </a:p>
        </p:txBody>
      </p:sp>
    </p:spTree>
    <p:extLst>
      <p:ext uri="{BB962C8B-B14F-4D97-AF65-F5344CB8AC3E}">
        <p14:creationId xmlns:p14="http://schemas.microsoft.com/office/powerpoint/2010/main" val="38926981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83C6E9-F197-4E4F-AD48-B4AC9F54050E}" type="slidenum">
              <a:rPr lang="pl-PL" smtClean="0"/>
              <a:pPr/>
              <a:t>31</a:t>
            </a:fld>
            <a:endParaRPr lang="pl-PL"/>
          </a:p>
        </p:txBody>
      </p:sp>
    </p:spTree>
    <p:extLst>
      <p:ext uri="{BB962C8B-B14F-4D97-AF65-F5344CB8AC3E}">
        <p14:creationId xmlns:p14="http://schemas.microsoft.com/office/powerpoint/2010/main" val="38926981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83C6E9-F197-4E4F-AD48-B4AC9F54050E}" type="slidenum">
              <a:rPr lang="pl-PL" smtClean="0"/>
              <a:pPr/>
              <a:t>32</a:t>
            </a:fld>
            <a:endParaRPr lang="pl-PL"/>
          </a:p>
        </p:txBody>
      </p:sp>
    </p:spTree>
    <p:extLst>
      <p:ext uri="{BB962C8B-B14F-4D97-AF65-F5344CB8AC3E}">
        <p14:creationId xmlns:p14="http://schemas.microsoft.com/office/powerpoint/2010/main" val="38926981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83C6E9-F197-4E4F-AD48-B4AC9F54050E}" type="slidenum">
              <a:rPr lang="pl-PL" smtClean="0"/>
              <a:pPr/>
              <a:t>33</a:t>
            </a:fld>
            <a:endParaRPr lang="pl-PL"/>
          </a:p>
        </p:txBody>
      </p:sp>
    </p:spTree>
    <p:extLst>
      <p:ext uri="{BB962C8B-B14F-4D97-AF65-F5344CB8AC3E}">
        <p14:creationId xmlns:p14="http://schemas.microsoft.com/office/powerpoint/2010/main" val="3892698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83C6E9-F197-4E4F-AD48-B4AC9F54050E}" type="slidenum">
              <a:rPr lang="pl-PL" smtClean="0"/>
              <a:pPr/>
              <a:t>4</a:t>
            </a:fld>
            <a:endParaRPr lang="pl-PL"/>
          </a:p>
        </p:txBody>
      </p:sp>
    </p:spTree>
    <p:extLst>
      <p:ext uri="{BB962C8B-B14F-4D97-AF65-F5344CB8AC3E}">
        <p14:creationId xmlns:p14="http://schemas.microsoft.com/office/powerpoint/2010/main" val="3892698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83C6E9-F197-4E4F-AD48-B4AC9F54050E}" type="slidenum">
              <a:rPr lang="pl-PL" smtClean="0"/>
              <a:pPr/>
              <a:t>5</a:t>
            </a:fld>
            <a:endParaRPr lang="pl-PL"/>
          </a:p>
        </p:txBody>
      </p:sp>
    </p:spTree>
    <p:extLst>
      <p:ext uri="{BB962C8B-B14F-4D97-AF65-F5344CB8AC3E}">
        <p14:creationId xmlns:p14="http://schemas.microsoft.com/office/powerpoint/2010/main" val="3892698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83C6E9-F197-4E4F-AD48-B4AC9F54050E}" type="slidenum">
              <a:rPr lang="pl-PL" smtClean="0"/>
              <a:pPr/>
              <a:t>6</a:t>
            </a:fld>
            <a:endParaRPr lang="pl-PL"/>
          </a:p>
        </p:txBody>
      </p:sp>
    </p:spTree>
    <p:extLst>
      <p:ext uri="{BB962C8B-B14F-4D97-AF65-F5344CB8AC3E}">
        <p14:creationId xmlns:p14="http://schemas.microsoft.com/office/powerpoint/2010/main" val="3892698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83C6E9-F197-4E4F-AD48-B4AC9F54050E}" type="slidenum">
              <a:rPr lang="pl-PL" smtClean="0"/>
              <a:pPr/>
              <a:t>7</a:t>
            </a:fld>
            <a:endParaRPr lang="pl-PL"/>
          </a:p>
        </p:txBody>
      </p:sp>
    </p:spTree>
    <p:extLst>
      <p:ext uri="{BB962C8B-B14F-4D97-AF65-F5344CB8AC3E}">
        <p14:creationId xmlns:p14="http://schemas.microsoft.com/office/powerpoint/2010/main" val="3892698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83C6E9-F197-4E4F-AD48-B4AC9F54050E}" type="slidenum">
              <a:rPr lang="pl-PL" smtClean="0"/>
              <a:pPr/>
              <a:t>8</a:t>
            </a:fld>
            <a:endParaRPr lang="pl-PL"/>
          </a:p>
        </p:txBody>
      </p:sp>
    </p:spTree>
    <p:extLst>
      <p:ext uri="{BB962C8B-B14F-4D97-AF65-F5344CB8AC3E}">
        <p14:creationId xmlns:p14="http://schemas.microsoft.com/office/powerpoint/2010/main" val="3892698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83C6E9-F197-4E4F-AD48-B4AC9F54050E}" type="slidenum">
              <a:rPr lang="pl-PL" smtClean="0"/>
              <a:pPr/>
              <a:t>9</a:t>
            </a:fld>
            <a:endParaRPr lang="pl-PL"/>
          </a:p>
        </p:txBody>
      </p:sp>
    </p:spTree>
    <p:extLst>
      <p:ext uri="{BB962C8B-B14F-4D97-AF65-F5344CB8AC3E}">
        <p14:creationId xmlns:p14="http://schemas.microsoft.com/office/powerpoint/2010/main" val="3892698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8460432" y="6381328"/>
            <a:ext cx="432048" cy="248493"/>
          </a:xfrm>
          <a:prstGeom prst="rect">
            <a:avLst/>
          </a:prstGeom>
        </p:spPr>
        <p:txBody>
          <a:bodyPr/>
          <a:lstStyle>
            <a:lvl1pPr>
              <a:defRPr sz="1200">
                <a:solidFill>
                  <a:schemeClr val="bg1">
                    <a:lumMod val="65000"/>
                  </a:schemeClr>
                </a:solidFill>
              </a:defRPr>
            </a:lvl1pPr>
          </a:lstStyle>
          <a:p>
            <a:fld id="{CE2184F6-B7EF-4020-A117-128689956E96}" type="slidenum">
              <a:rPr lang="pl-PL" smtClean="0"/>
              <a:pPr/>
              <a:t>‹#›</a:t>
            </a:fld>
            <a:endParaRPr lang="pl-PL"/>
          </a:p>
        </p:txBody>
      </p:sp>
      <p:sp>
        <p:nvSpPr>
          <p:cNvPr id="4" name="Content Placeholder 2"/>
          <p:cNvSpPr>
            <a:spLocks noGrp="1"/>
          </p:cNvSpPr>
          <p:nvPr>
            <p:ph idx="1"/>
          </p:nvPr>
        </p:nvSpPr>
        <p:spPr>
          <a:xfrm>
            <a:off x="518864" y="2097280"/>
            <a:ext cx="8229600" cy="3852000"/>
          </a:xfrm>
          <a:prstGeom prst="rect">
            <a:avLst/>
          </a:prstGeom>
        </p:spPr>
        <p:txBody>
          <a:bodyPr/>
          <a:lstStyle>
            <a:lvl1pPr marL="0" indent="0">
              <a:buFont typeface="Wingdings" pitchFamily="2" charset="2"/>
              <a:buNone/>
              <a:defRPr sz="2600" b="1" cap="small" baseline="0">
                <a:solidFill>
                  <a:schemeClr val="tx1">
                    <a:lumMod val="65000"/>
                    <a:lumOff val="35000"/>
                  </a:schemeClr>
                </a:solidFill>
              </a:defRPr>
            </a:lvl1pPr>
            <a:lvl2pPr marL="742950" indent="-285750">
              <a:buSzPct val="120000"/>
              <a:buFont typeface="Wingdings" pitchFamily="2" charset="2"/>
              <a:buChar char="§"/>
              <a:defRPr sz="2400">
                <a:solidFill>
                  <a:srgbClr val="0066FF"/>
                </a:solidFill>
              </a:defRPr>
            </a:lvl2pPr>
            <a:lvl3pPr>
              <a:buClr>
                <a:srgbClr val="0033CC"/>
              </a:buClr>
              <a:buSzPct val="150000"/>
              <a:defRPr sz="2000"/>
            </a:lvl3pPr>
            <a:lvl4pPr marL="1600200" indent="-228600">
              <a:buFont typeface="Courier New" pitchFamily="49" charset="0"/>
              <a:buChar char="o"/>
              <a:defRPr sz="1800"/>
            </a:lvl4pPr>
            <a:lvl5pPr>
              <a:defRPr sz="1800">
                <a:solidFill>
                  <a:srgbClr val="0066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pl-PL" dirty="0"/>
          </a:p>
        </p:txBody>
      </p:sp>
      <p:sp>
        <p:nvSpPr>
          <p:cNvPr id="5" name="Title 1"/>
          <p:cNvSpPr>
            <a:spLocks noGrp="1"/>
          </p:cNvSpPr>
          <p:nvPr>
            <p:ph type="title" hasCustomPrompt="1"/>
          </p:nvPr>
        </p:nvSpPr>
        <p:spPr>
          <a:xfrm>
            <a:off x="518864" y="908720"/>
            <a:ext cx="8229600" cy="756000"/>
          </a:xfrm>
          <a:prstGeom prst="rect">
            <a:avLst/>
          </a:prstGeom>
        </p:spPr>
        <p:txBody>
          <a:bodyPr/>
          <a:lstStyle>
            <a:lvl1pPr>
              <a:defRPr sz="3200" b="1">
                <a:solidFill>
                  <a:srgbClr val="0066FF"/>
                </a:solidFill>
              </a:defRPr>
            </a:lvl1pPr>
          </a:lstStyle>
          <a:p>
            <a:r>
              <a:rPr lang="en-US" dirty="0" smtClean="0"/>
              <a:t>Click to edit Master title style</a:t>
            </a:r>
            <a:endParaRPr lang="pl-PL" dirty="0"/>
          </a:p>
        </p:txBody>
      </p:sp>
    </p:spTree>
  </p:cSld>
  <p:clrMapOvr>
    <a:masterClrMapping/>
  </p:clrMapOvr>
  <p:timing>
    <p:tnLst>
      <p:par>
        <p:cTn id="1" dur="indefinite" restart="never" nodeType="tmRoot"/>
      </p:par>
    </p:tnLst>
  </p:timing>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pl-PL"/>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24276BF-9FD4-43F2-8CC0-8562B5750B1F}" type="datetime1">
              <a:rPr lang="pl-PL" smtClean="0"/>
              <a:pPr/>
              <a:t>2013-06-19</a:t>
            </a:fld>
            <a:endParaRPr lang="pl-PL"/>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pl-PL"/>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E2184F6-B7EF-4020-A117-128689956E96}"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pl-PL"/>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727CEF9-A8AC-499D-96FF-682CCE35E7CC}" type="datetime1">
              <a:rPr lang="pl-PL" smtClean="0"/>
              <a:pPr/>
              <a:t>2013-06-19</a:t>
            </a:fld>
            <a:endParaRPr lang="pl-PL"/>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pl-PL"/>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E2184F6-B7EF-4020-A117-128689956E96}"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8864" y="908720"/>
            <a:ext cx="8229600" cy="756000"/>
          </a:xfrm>
          <a:prstGeom prst="rect">
            <a:avLst/>
          </a:prstGeom>
        </p:spPr>
        <p:txBody>
          <a:bodyPr/>
          <a:lstStyle>
            <a:lvl1pPr>
              <a:defRPr sz="3200" b="1">
                <a:solidFill>
                  <a:srgbClr val="0066FF"/>
                </a:solidFill>
              </a:defRPr>
            </a:lvl1pPr>
          </a:lstStyle>
          <a:p>
            <a:r>
              <a:rPr lang="en-US" dirty="0" smtClean="0"/>
              <a:t>Click to edit Master title style</a:t>
            </a:r>
            <a:endParaRPr lang="pl-PL" dirty="0"/>
          </a:p>
        </p:txBody>
      </p:sp>
      <p:sp>
        <p:nvSpPr>
          <p:cNvPr id="3" name="Content Placeholder 2"/>
          <p:cNvSpPr>
            <a:spLocks noGrp="1"/>
          </p:cNvSpPr>
          <p:nvPr>
            <p:ph idx="1"/>
          </p:nvPr>
        </p:nvSpPr>
        <p:spPr>
          <a:xfrm>
            <a:off x="518864" y="2097280"/>
            <a:ext cx="8229600" cy="3852000"/>
          </a:xfrm>
          <a:prstGeom prst="rect">
            <a:avLst/>
          </a:prstGeom>
        </p:spPr>
        <p:txBody>
          <a:bodyPr/>
          <a:lstStyle>
            <a:lvl1pPr marL="0" indent="0">
              <a:buFont typeface="Wingdings" pitchFamily="2" charset="2"/>
              <a:buNone/>
              <a:defRPr sz="2600" b="1" cap="small" baseline="0">
                <a:solidFill>
                  <a:schemeClr val="tx1">
                    <a:lumMod val="65000"/>
                    <a:lumOff val="35000"/>
                  </a:schemeClr>
                </a:solidFill>
              </a:defRPr>
            </a:lvl1pPr>
            <a:lvl2pPr marL="742950" indent="-285750">
              <a:buSzPct val="120000"/>
              <a:buFont typeface="Wingdings" pitchFamily="2" charset="2"/>
              <a:buChar char="§"/>
              <a:defRPr sz="2400">
                <a:solidFill>
                  <a:srgbClr val="0066FF"/>
                </a:solidFill>
              </a:defRPr>
            </a:lvl2pPr>
            <a:lvl3pPr>
              <a:buClr>
                <a:srgbClr val="0033CC"/>
              </a:buClr>
              <a:buSzPct val="150000"/>
              <a:defRPr sz="2000"/>
            </a:lvl3pPr>
            <a:lvl4pPr marL="1600200" indent="-228600">
              <a:buFont typeface="Courier New" pitchFamily="49" charset="0"/>
              <a:buChar char="o"/>
              <a:defRPr sz="1800"/>
            </a:lvl4pPr>
            <a:lvl5pPr>
              <a:defRPr sz="1800">
                <a:solidFill>
                  <a:srgbClr val="0066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pl-PL"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81D88CF-4BD0-43E4-89DA-EF78FC87F99F}" type="datetime1">
              <a:rPr lang="pl-PL" smtClean="0"/>
              <a:pPr/>
              <a:t>2013-06-19</a:t>
            </a:fld>
            <a:endParaRPr lang="pl-PL"/>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pl-PL"/>
          </a:p>
        </p:txBody>
      </p:sp>
      <p:sp>
        <p:nvSpPr>
          <p:cNvPr id="6" name="Slide Number Placeholder 5"/>
          <p:cNvSpPr>
            <a:spLocks noGrp="1"/>
          </p:cNvSpPr>
          <p:nvPr>
            <p:ph type="sldNum" sz="quarter" idx="12"/>
          </p:nvPr>
        </p:nvSpPr>
        <p:spPr>
          <a:xfrm>
            <a:off x="6804248" y="6381328"/>
            <a:ext cx="576064" cy="365125"/>
          </a:xfrm>
          <a:prstGeom prst="rect">
            <a:avLst/>
          </a:prstGeom>
        </p:spPr>
        <p:txBody>
          <a:bodyPr/>
          <a:lstStyle/>
          <a:p>
            <a:fld id="{CE2184F6-B7EF-4020-A117-128689956E96}" type="slidenum">
              <a:rPr lang="pl-PL" smtClean="0"/>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pl-PL"/>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E0024FE-0089-49DD-AC73-B7943C39E7B3}" type="datetime1">
              <a:rPr lang="pl-PL" smtClean="0"/>
              <a:pPr/>
              <a:t>2013-06-19</a:t>
            </a:fld>
            <a:endParaRPr lang="pl-PL"/>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pl-PL"/>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E2184F6-B7EF-4020-A117-128689956E96}" type="slidenum">
              <a:rPr lang="pl-PL" smtClean="0"/>
              <a:pPr/>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pl-PL"/>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9EBC7D9-0D26-4D93-AC30-EAE850AB9D0A}" type="datetime1">
              <a:rPr lang="pl-PL" smtClean="0"/>
              <a:pPr/>
              <a:t>2013-06-19</a:t>
            </a:fld>
            <a:endParaRPr lang="pl-PL"/>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pl-PL"/>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E2184F6-B7EF-4020-A117-128689956E96}" type="slidenum">
              <a:rPr lang="pl-PL" smtClean="0"/>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pl-PL"/>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B633285B-8F55-4444-AED8-868BF0413B05}" type="datetime1">
              <a:rPr lang="pl-PL" smtClean="0"/>
              <a:pPr/>
              <a:t>2013-06-19</a:t>
            </a:fld>
            <a:endParaRPr lang="pl-PL"/>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pl-PL"/>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CE2184F6-B7EF-4020-A117-128689956E96}" type="slidenum">
              <a:rPr lang="pl-PL" smtClean="0"/>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pl-PL"/>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6E1D965D-8621-4DAD-AAAD-3C8C16D6EE94}" type="datetime1">
              <a:rPr lang="pl-PL" smtClean="0"/>
              <a:pPr/>
              <a:t>2013-06-19</a:t>
            </a:fld>
            <a:endParaRPr lang="pl-PL"/>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pl-PL"/>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CE2184F6-B7EF-4020-A117-128689956E96}" type="slidenum">
              <a:rPr lang="pl-PL" smtClean="0"/>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5344599C-3B50-4FC0-AC7D-5EFF79EEED8E}" type="datetime1">
              <a:rPr lang="pl-PL" smtClean="0"/>
              <a:pPr/>
              <a:t>2013-06-19</a:t>
            </a:fld>
            <a:endParaRPr lang="pl-PL"/>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pl-PL"/>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CE2184F6-B7EF-4020-A117-128689956E96}"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pl-PL"/>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CFDA202-61B4-49F9-AD33-673F09D99D8D}" type="datetime1">
              <a:rPr lang="pl-PL" smtClean="0"/>
              <a:pPr/>
              <a:t>2013-06-19</a:t>
            </a:fld>
            <a:endParaRPr lang="pl-PL"/>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pl-PL"/>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E2184F6-B7EF-4020-A117-128689956E96}" type="slidenum">
              <a:rPr lang="pl-PL" smtClean="0"/>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pl-PL"/>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0897B08-470D-49FA-968B-5F67066201D6}" type="datetime1">
              <a:rPr lang="pl-PL" smtClean="0"/>
              <a:pPr/>
              <a:t>2013-06-19</a:t>
            </a:fld>
            <a:endParaRPr lang="pl-PL"/>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pl-PL"/>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E2184F6-B7EF-4020-A117-128689956E96}" type="slidenum">
              <a:rPr lang="pl-PL" smtClean="0"/>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2"/>
          <p:cNvCxnSpPr/>
          <p:nvPr/>
        </p:nvCxnSpPr>
        <p:spPr>
          <a:xfrm>
            <a:off x="972400" y="6165304"/>
            <a:ext cx="7200000" cy="0"/>
          </a:xfrm>
          <a:prstGeom prst="line">
            <a:avLst/>
          </a:prstGeom>
          <a:ln w="19050">
            <a:solidFill>
              <a:srgbClr val="0066FF"/>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nvGrpSpPr>
          <p:cNvPr id="5" name="Grupa 4"/>
          <p:cNvGrpSpPr>
            <a:grpSpLocks noChangeAspect="1"/>
          </p:cNvGrpSpPr>
          <p:nvPr userDrawn="1"/>
        </p:nvGrpSpPr>
        <p:grpSpPr>
          <a:xfrm>
            <a:off x="54000" y="5949376"/>
            <a:ext cx="864000" cy="864000"/>
            <a:chOff x="2195736" y="1052736"/>
            <a:chExt cx="4680000" cy="4680000"/>
          </a:xfrm>
        </p:grpSpPr>
        <p:sp>
          <p:nvSpPr>
            <p:cNvPr id="3" name="Elipsa 2"/>
            <p:cNvSpPr/>
            <p:nvPr userDrawn="1"/>
          </p:nvSpPr>
          <p:spPr bwMode="auto">
            <a:xfrm>
              <a:off x="2195736" y="1052736"/>
              <a:ext cx="4680000" cy="4680000"/>
            </a:xfrm>
            <a:prstGeom prst="ellipse">
              <a:avLst/>
            </a:prstGeom>
            <a:gradFill flip="none" rotWithShape="1">
              <a:gsLst>
                <a:gs pos="27000">
                  <a:schemeClr val="bg1">
                    <a:alpha val="82000"/>
                  </a:schemeClr>
                </a:gs>
                <a:gs pos="63000">
                  <a:srgbClr val="F2F7FC"/>
                </a:gs>
                <a:gs pos="99000">
                  <a:srgbClr val="C6D9F1"/>
                </a:gs>
              </a:gsLst>
              <a:path path="circle">
                <a:fillToRect l="50000" t="50000" r="50000" b="50000"/>
              </a:path>
              <a:tileRect/>
            </a:grad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l-PL" sz="2400" b="1" i="0" u="none" strike="noStrike" cap="none" normalizeH="0" baseline="0" dirty="0" smtClean="0">
                <a:ln>
                  <a:noFill/>
                </a:ln>
                <a:solidFill>
                  <a:schemeClr val="tx2">
                    <a:lumMod val="75000"/>
                  </a:schemeClr>
                </a:solidFill>
                <a:effectLst/>
                <a:latin typeface="Cambria" pitchFamily="18" charset="0"/>
                <a:ea typeface="Times New Roman" pitchFamily="18" charset="0"/>
                <a:cs typeface="Arial" pitchFamily="34" charset="0"/>
              </a:endParaRPr>
            </a:p>
          </p:txBody>
        </p:sp>
        <p:pic>
          <p:nvPicPr>
            <p:cNvPr id="8" name="Obraz 7"/>
            <p:cNvPicPr>
              <a:picLocks noChangeAspect="1"/>
            </p:cNvPicPr>
            <p:nvPr userDrawn="1"/>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10855" r="6377"/>
            <a:stretch/>
          </p:blipFill>
          <p:spPr>
            <a:xfrm>
              <a:off x="2996374" y="1052736"/>
              <a:ext cx="3159802" cy="2657801"/>
            </a:xfrm>
            <a:prstGeom prst="rect">
              <a:avLst/>
            </a:prstGeom>
          </p:spPr>
        </p:pic>
      </p:grpSp>
      <p:sp>
        <p:nvSpPr>
          <p:cNvPr id="10" name="Title 1"/>
          <p:cNvSpPr txBox="1">
            <a:spLocks/>
          </p:cNvSpPr>
          <p:nvPr userDrawn="1"/>
        </p:nvSpPr>
        <p:spPr>
          <a:xfrm>
            <a:off x="36000" y="6336000"/>
            <a:ext cx="864000" cy="432000"/>
          </a:xfrm>
          <a:prstGeom prst="rect">
            <a:avLst/>
          </a:prstGeom>
        </p:spPr>
        <p:txBody>
          <a:bodyPr vert="horz" lIns="0" tIns="0" rIns="0" bIns="0" rtlCol="0" anchor="ctr">
            <a:noAutofit/>
          </a:bodyPr>
          <a:lstStyle>
            <a:lvl1pPr>
              <a:defRPr sz="1600" b="1" baseline="0">
                <a:solidFill>
                  <a:schemeClr val="tx2">
                    <a:lumMod val="75000"/>
                  </a:schemeClr>
                </a:solidFill>
                <a:latin typeface="Cambria" pitchFamily="18"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 b="1" i="0" u="none" strike="noStrike" kern="1200" cap="none" spc="0" normalizeH="0" baseline="0" noProof="0" dirty="0" smtClean="0">
                <a:ln>
                  <a:noFill/>
                </a:ln>
                <a:solidFill>
                  <a:srgbClr val="001E7E"/>
                </a:solidFill>
                <a:effectLst/>
                <a:uLnTx/>
                <a:uFillTx/>
                <a:latin typeface="Cambria" pitchFamily="18" charset="0"/>
                <a:ea typeface="+mj-ea"/>
                <a:cs typeface="+mj-cs"/>
              </a:rPr>
              <a:t>CENTRAL LABORATORY</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 b="1" i="0" u="none" strike="noStrike" kern="1200" cap="none" spc="0" normalizeH="0" baseline="0" noProof="0" dirty="0" smtClean="0">
                <a:ln>
                  <a:noFill/>
                </a:ln>
                <a:solidFill>
                  <a:srgbClr val="001E7E"/>
                </a:solidFill>
                <a:effectLst/>
                <a:uLnTx/>
                <a:uFillTx/>
                <a:latin typeface="Cambria" pitchFamily="18" charset="0"/>
                <a:ea typeface="+mj-ea"/>
                <a:cs typeface="+mj-cs"/>
              </a:rPr>
              <a:t> FOR</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 b="1" i="0" u="none" strike="noStrike" kern="1200" cap="none" spc="0" normalizeH="0" baseline="0" noProof="0" dirty="0" smtClean="0">
                <a:ln>
                  <a:noFill/>
                </a:ln>
                <a:solidFill>
                  <a:srgbClr val="001E7E"/>
                </a:solidFill>
                <a:effectLst/>
                <a:uLnTx/>
                <a:uFillTx/>
                <a:latin typeface="Cambria" pitchFamily="18" charset="0"/>
                <a:ea typeface="+mj-ea"/>
                <a:cs typeface="+mj-cs"/>
              </a:rPr>
              <a:t>RADIOLOGICAL PROTECTION</a:t>
            </a:r>
          </a:p>
        </p:txBody>
      </p:sp>
      <p:sp>
        <p:nvSpPr>
          <p:cNvPr id="9" name="Freeform 7"/>
          <p:cNvSpPr/>
          <p:nvPr userDrawn="1"/>
        </p:nvSpPr>
        <p:spPr>
          <a:xfrm flipH="1">
            <a:off x="1224536" y="908720"/>
            <a:ext cx="7452000" cy="72000"/>
          </a:xfrm>
          <a:custGeom>
            <a:avLst/>
            <a:gdLst>
              <a:gd name="connsiteX0" fmla="*/ 0 w 9144000"/>
              <a:gd name="connsiteY0" fmla="*/ 642930 h 1285860"/>
              <a:gd name="connsiteX1" fmla="*/ 3935336 w 9144000"/>
              <a:gd name="connsiteY1" fmla="*/ 6269 h 1285860"/>
              <a:gd name="connsiteX2" fmla="*/ 4572001 w 9144000"/>
              <a:gd name="connsiteY2" fmla="*/ 5 h 1285860"/>
              <a:gd name="connsiteX3" fmla="*/ 8792914 w 9144000"/>
              <a:gd name="connsiteY3" fmla="*/ 49371 h 1285860"/>
              <a:gd name="connsiteX4" fmla="*/ 9144000 w 9144000"/>
              <a:gd name="connsiteY4" fmla="*/ 642930 h 1285860"/>
              <a:gd name="connsiteX5" fmla="*/ 5208665 w 9144000"/>
              <a:gd name="connsiteY5" fmla="*/ 1279596 h 1285860"/>
              <a:gd name="connsiteX6" fmla="*/ 4571999 w 9144000"/>
              <a:gd name="connsiteY6" fmla="*/ 1285860 h 1285860"/>
              <a:gd name="connsiteX7" fmla="*/ 3935332 w 9144000"/>
              <a:gd name="connsiteY7" fmla="*/ 1279596 h 1285860"/>
              <a:gd name="connsiteX8" fmla="*/ -1 w 9144000"/>
              <a:gd name="connsiteY8" fmla="*/ 642925 h 1285860"/>
              <a:gd name="connsiteX9" fmla="*/ 0 w 9144000"/>
              <a:gd name="connsiteY9" fmla="*/ 642930 h 1285860"/>
              <a:gd name="connsiteX0" fmla="*/ 20 w 9144020"/>
              <a:gd name="connsiteY0" fmla="*/ 636661 h 1279591"/>
              <a:gd name="connsiteX1" fmla="*/ 3935356 w 9144020"/>
              <a:gd name="connsiteY1" fmla="*/ 0 h 1279591"/>
              <a:gd name="connsiteX2" fmla="*/ 6215063 w 9144020"/>
              <a:gd name="connsiteY2" fmla="*/ 493802 h 1279591"/>
              <a:gd name="connsiteX3" fmla="*/ 8792934 w 9144020"/>
              <a:gd name="connsiteY3" fmla="*/ 43102 h 1279591"/>
              <a:gd name="connsiteX4" fmla="*/ 9144020 w 9144020"/>
              <a:gd name="connsiteY4" fmla="*/ 636661 h 1279591"/>
              <a:gd name="connsiteX5" fmla="*/ 5208685 w 9144020"/>
              <a:gd name="connsiteY5" fmla="*/ 1273327 h 1279591"/>
              <a:gd name="connsiteX6" fmla="*/ 4572019 w 9144020"/>
              <a:gd name="connsiteY6" fmla="*/ 1279591 h 1279591"/>
              <a:gd name="connsiteX7" fmla="*/ 3935352 w 9144020"/>
              <a:gd name="connsiteY7" fmla="*/ 1273327 h 1279591"/>
              <a:gd name="connsiteX8" fmla="*/ 19 w 9144020"/>
              <a:gd name="connsiteY8" fmla="*/ 636656 h 1279591"/>
              <a:gd name="connsiteX9" fmla="*/ 20 w 9144020"/>
              <a:gd name="connsiteY9" fmla="*/ 636661 h 1279591"/>
              <a:gd name="connsiteX0" fmla="*/ 20 w 9744876"/>
              <a:gd name="connsiteY0" fmla="*/ 681468 h 1324398"/>
              <a:gd name="connsiteX1" fmla="*/ 3935356 w 9744876"/>
              <a:gd name="connsiteY1" fmla="*/ 44807 h 1324398"/>
              <a:gd name="connsiteX2" fmla="*/ 6215063 w 9744876"/>
              <a:gd name="connsiteY2" fmla="*/ 538609 h 1324398"/>
              <a:gd name="connsiteX3" fmla="*/ 8792934 w 9744876"/>
              <a:gd name="connsiteY3" fmla="*/ 87909 h 1324398"/>
              <a:gd name="connsiteX4" fmla="*/ 8813840 w 9744876"/>
              <a:gd name="connsiteY4" fmla="*/ 98926 h 1324398"/>
              <a:gd name="connsiteX5" fmla="*/ 9144020 w 9744876"/>
              <a:gd name="connsiteY5" fmla="*/ 681468 h 1324398"/>
              <a:gd name="connsiteX6" fmla="*/ 5208685 w 9744876"/>
              <a:gd name="connsiteY6" fmla="*/ 1318134 h 1324398"/>
              <a:gd name="connsiteX7" fmla="*/ 4572019 w 9744876"/>
              <a:gd name="connsiteY7" fmla="*/ 1324398 h 1324398"/>
              <a:gd name="connsiteX8" fmla="*/ 3935352 w 9744876"/>
              <a:gd name="connsiteY8" fmla="*/ 1318134 h 1324398"/>
              <a:gd name="connsiteX9" fmla="*/ 19 w 9744876"/>
              <a:gd name="connsiteY9" fmla="*/ 681463 h 1324398"/>
              <a:gd name="connsiteX10" fmla="*/ 20 w 9744876"/>
              <a:gd name="connsiteY10" fmla="*/ 681468 h 1324398"/>
              <a:gd name="connsiteX0" fmla="*/ 20 w 9744876"/>
              <a:gd name="connsiteY0" fmla="*/ 681468 h 1324398"/>
              <a:gd name="connsiteX1" fmla="*/ 3935356 w 9744876"/>
              <a:gd name="connsiteY1" fmla="*/ 44807 h 1324398"/>
              <a:gd name="connsiteX2" fmla="*/ 3764780 w 9744876"/>
              <a:gd name="connsiteY2" fmla="*/ 508864 h 1324398"/>
              <a:gd name="connsiteX3" fmla="*/ 6215063 w 9744876"/>
              <a:gd name="connsiteY3" fmla="*/ 538609 h 1324398"/>
              <a:gd name="connsiteX4" fmla="*/ 8792934 w 9744876"/>
              <a:gd name="connsiteY4" fmla="*/ 87909 h 1324398"/>
              <a:gd name="connsiteX5" fmla="*/ 8813840 w 9744876"/>
              <a:gd name="connsiteY5" fmla="*/ 98926 h 1324398"/>
              <a:gd name="connsiteX6" fmla="*/ 9144020 w 9744876"/>
              <a:gd name="connsiteY6" fmla="*/ 681468 h 1324398"/>
              <a:gd name="connsiteX7" fmla="*/ 5208685 w 9744876"/>
              <a:gd name="connsiteY7" fmla="*/ 1318134 h 1324398"/>
              <a:gd name="connsiteX8" fmla="*/ 4572019 w 9744876"/>
              <a:gd name="connsiteY8" fmla="*/ 1324398 h 1324398"/>
              <a:gd name="connsiteX9" fmla="*/ 3935352 w 9744876"/>
              <a:gd name="connsiteY9" fmla="*/ 1318134 h 1324398"/>
              <a:gd name="connsiteX10" fmla="*/ 19 w 9744876"/>
              <a:gd name="connsiteY10" fmla="*/ 681463 h 1324398"/>
              <a:gd name="connsiteX11" fmla="*/ 20 w 9744876"/>
              <a:gd name="connsiteY11" fmla="*/ 681468 h 1324398"/>
              <a:gd name="connsiteX0" fmla="*/ 20 w 9744876"/>
              <a:gd name="connsiteY0" fmla="*/ 681468 h 1324398"/>
              <a:gd name="connsiteX1" fmla="*/ 3764780 w 9744876"/>
              <a:gd name="connsiteY1" fmla="*/ 508864 h 1324398"/>
              <a:gd name="connsiteX2" fmla="*/ 6215063 w 9744876"/>
              <a:gd name="connsiteY2" fmla="*/ 538609 h 1324398"/>
              <a:gd name="connsiteX3" fmla="*/ 8792934 w 9744876"/>
              <a:gd name="connsiteY3" fmla="*/ 87909 h 1324398"/>
              <a:gd name="connsiteX4" fmla="*/ 8813840 w 9744876"/>
              <a:gd name="connsiteY4" fmla="*/ 98926 h 1324398"/>
              <a:gd name="connsiteX5" fmla="*/ 9144020 w 9744876"/>
              <a:gd name="connsiteY5" fmla="*/ 681468 h 1324398"/>
              <a:gd name="connsiteX6" fmla="*/ 5208685 w 9744876"/>
              <a:gd name="connsiteY6" fmla="*/ 1318134 h 1324398"/>
              <a:gd name="connsiteX7" fmla="*/ 4572019 w 9744876"/>
              <a:gd name="connsiteY7" fmla="*/ 1324398 h 1324398"/>
              <a:gd name="connsiteX8" fmla="*/ 3935352 w 9744876"/>
              <a:gd name="connsiteY8" fmla="*/ 1318134 h 1324398"/>
              <a:gd name="connsiteX9" fmla="*/ 19 w 9744876"/>
              <a:gd name="connsiteY9" fmla="*/ 681463 h 1324398"/>
              <a:gd name="connsiteX10" fmla="*/ 20 w 9744876"/>
              <a:gd name="connsiteY10" fmla="*/ 681468 h 1324398"/>
              <a:gd name="connsiteX0" fmla="*/ 20 w 9741395"/>
              <a:gd name="connsiteY0" fmla="*/ 626473 h 1269403"/>
              <a:gd name="connsiteX1" fmla="*/ 3764780 w 9741395"/>
              <a:gd name="connsiteY1" fmla="*/ 453869 h 1269403"/>
              <a:gd name="connsiteX2" fmla="*/ 6215063 w 9741395"/>
              <a:gd name="connsiteY2" fmla="*/ 483614 h 1269403"/>
              <a:gd name="connsiteX3" fmla="*/ 8792934 w 9741395"/>
              <a:gd name="connsiteY3" fmla="*/ 32914 h 1269403"/>
              <a:gd name="connsiteX4" fmla="*/ 9144020 w 9741395"/>
              <a:gd name="connsiteY4" fmla="*/ 626473 h 1269403"/>
              <a:gd name="connsiteX5" fmla="*/ 5208685 w 9741395"/>
              <a:gd name="connsiteY5" fmla="*/ 1263139 h 1269403"/>
              <a:gd name="connsiteX6" fmla="*/ 4572019 w 9741395"/>
              <a:gd name="connsiteY6" fmla="*/ 1269403 h 1269403"/>
              <a:gd name="connsiteX7" fmla="*/ 3935352 w 9741395"/>
              <a:gd name="connsiteY7" fmla="*/ 1263139 h 1269403"/>
              <a:gd name="connsiteX8" fmla="*/ 19 w 9741395"/>
              <a:gd name="connsiteY8" fmla="*/ 626468 h 1269403"/>
              <a:gd name="connsiteX9" fmla="*/ 20 w 9741395"/>
              <a:gd name="connsiteY9" fmla="*/ 626473 h 1269403"/>
              <a:gd name="connsiteX0" fmla="*/ 20 w 9741395"/>
              <a:gd name="connsiteY0" fmla="*/ 785808 h 1428738"/>
              <a:gd name="connsiteX1" fmla="*/ 3764780 w 9741395"/>
              <a:gd name="connsiteY1" fmla="*/ 613204 h 1428738"/>
              <a:gd name="connsiteX2" fmla="*/ 6215063 w 9741395"/>
              <a:gd name="connsiteY2" fmla="*/ 642949 h 1428738"/>
              <a:gd name="connsiteX3" fmla="*/ 8767051 w 9741395"/>
              <a:gd name="connsiteY3" fmla="*/ 32914 h 1428738"/>
              <a:gd name="connsiteX4" fmla="*/ 9144020 w 9741395"/>
              <a:gd name="connsiteY4" fmla="*/ 785808 h 1428738"/>
              <a:gd name="connsiteX5" fmla="*/ 5208685 w 9741395"/>
              <a:gd name="connsiteY5" fmla="*/ 1422474 h 1428738"/>
              <a:gd name="connsiteX6" fmla="*/ 4572019 w 9741395"/>
              <a:gd name="connsiteY6" fmla="*/ 1428738 h 1428738"/>
              <a:gd name="connsiteX7" fmla="*/ 3935352 w 9741395"/>
              <a:gd name="connsiteY7" fmla="*/ 1422474 h 1428738"/>
              <a:gd name="connsiteX8" fmla="*/ 19 w 9741395"/>
              <a:gd name="connsiteY8" fmla="*/ 785803 h 1428738"/>
              <a:gd name="connsiteX9" fmla="*/ 20 w 9741395"/>
              <a:gd name="connsiteY9" fmla="*/ 785808 h 1428738"/>
              <a:gd name="connsiteX0" fmla="*/ 20 w 9832764"/>
              <a:gd name="connsiteY0" fmla="*/ 785808 h 1428738"/>
              <a:gd name="connsiteX1" fmla="*/ 3764780 w 9832764"/>
              <a:gd name="connsiteY1" fmla="*/ 613204 h 1428738"/>
              <a:gd name="connsiteX2" fmla="*/ 6215063 w 9832764"/>
              <a:gd name="connsiteY2" fmla="*/ 642949 h 1428738"/>
              <a:gd name="connsiteX3" fmla="*/ 8767051 w 9832764"/>
              <a:gd name="connsiteY3" fmla="*/ 32914 h 1428738"/>
              <a:gd name="connsiteX4" fmla="*/ 9144020 w 9832764"/>
              <a:gd name="connsiteY4" fmla="*/ 785808 h 1428738"/>
              <a:gd name="connsiteX5" fmla="*/ 9176875 w 9832764"/>
              <a:gd name="connsiteY5" fmla="*/ 852478 h 1428738"/>
              <a:gd name="connsiteX6" fmla="*/ 5208685 w 9832764"/>
              <a:gd name="connsiteY6" fmla="*/ 1422474 h 1428738"/>
              <a:gd name="connsiteX7" fmla="*/ 4572019 w 9832764"/>
              <a:gd name="connsiteY7" fmla="*/ 1428738 h 1428738"/>
              <a:gd name="connsiteX8" fmla="*/ 3935352 w 9832764"/>
              <a:gd name="connsiteY8" fmla="*/ 1422474 h 1428738"/>
              <a:gd name="connsiteX9" fmla="*/ 19 w 9832764"/>
              <a:gd name="connsiteY9" fmla="*/ 785803 h 1428738"/>
              <a:gd name="connsiteX10" fmla="*/ 20 w 9832764"/>
              <a:gd name="connsiteY10" fmla="*/ 785808 h 1428738"/>
              <a:gd name="connsiteX0" fmla="*/ 20 w 9832764"/>
              <a:gd name="connsiteY0" fmla="*/ 785808 h 1496481"/>
              <a:gd name="connsiteX1" fmla="*/ 3764780 w 9832764"/>
              <a:gd name="connsiteY1" fmla="*/ 613204 h 1496481"/>
              <a:gd name="connsiteX2" fmla="*/ 6215063 w 9832764"/>
              <a:gd name="connsiteY2" fmla="*/ 642949 h 1496481"/>
              <a:gd name="connsiteX3" fmla="*/ 8767051 w 9832764"/>
              <a:gd name="connsiteY3" fmla="*/ 32914 h 1496481"/>
              <a:gd name="connsiteX4" fmla="*/ 9144020 w 9832764"/>
              <a:gd name="connsiteY4" fmla="*/ 785808 h 1496481"/>
              <a:gd name="connsiteX5" fmla="*/ 9176875 w 9832764"/>
              <a:gd name="connsiteY5" fmla="*/ 852478 h 1496481"/>
              <a:gd name="connsiteX6" fmla="*/ 5208685 w 9832764"/>
              <a:gd name="connsiteY6" fmla="*/ 1422474 h 1496481"/>
              <a:gd name="connsiteX7" fmla="*/ 4572019 w 9832764"/>
              <a:gd name="connsiteY7" fmla="*/ 1428738 h 1496481"/>
              <a:gd name="connsiteX8" fmla="*/ 3935352 w 9832764"/>
              <a:gd name="connsiteY8" fmla="*/ 1422474 h 1496481"/>
              <a:gd name="connsiteX9" fmla="*/ 19 w 9832764"/>
              <a:gd name="connsiteY9" fmla="*/ 785803 h 1496481"/>
              <a:gd name="connsiteX10" fmla="*/ 20 w 9832764"/>
              <a:gd name="connsiteY10" fmla="*/ 785808 h 1496481"/>
              <a:gd name="connsiteX0" fmla="*/ 20 w 9832764"/>
              <a:gd name="connsiteY0" fmla="*/ 785808 h 1496481"/>
              <a:gd name="connsiteX1" fmla="*/ 3764780 w 9832764"/>
              <a:gd name="connsiteY1" fmla="*/ 613204 h 1496481"/>
              <a:gd name="connsiteX2" fmla="*/ 6215063 w 9832764"/>
              <a:gd name="connsiteY2" fmla="*/ 642949 h 1496481"/>
              <a:gd name="connsiteX3" fmla="*/ 8767051 w 9832764"/>
              <a:gd name="connsiteY3" fmla="*/ 32914 h 1496481"/>
              <a:gd name="connsiteX4" fmla="*/ 9169644 w 9832764"/>
              <a:gd name="connsiteY4" fmla="*/ 789503 h 1496481"/>
              <a:gd name="connsiteX5" fmla="*/ 9176875 w 9832764"/>
              <a:gd name="connsiteY5" fmla="*/ 852478 h 1496481"/>
              <a:gd name="connsiteX6" fmla="*/ 5208685 w 9832764"/>
              <a:gd name="connsiteY6" fmla="*/ 1422474 h 1496481"/>
              <a:gd name="connsiteX7" fmla="*/ 4572019 w 9832764"/>
              <a:gd name="connsiteY7" fmla="*/ 1428738 h 1496481"/>
              <a:gd name="connsiteX8" fmla="*/ 3935352 w 9832764"/>
              <a:gd name="connsiteY8" fmla="*/ 1422474 h 1496481"/>
              <a:gd name="connsiteX9" fmla="*/ 19 w 9832764"/>
              <a:gd name="connsiteY9" fmla="*/ 785803 h 1496481"/>
              <a:gd name="connsiteX10" fmla="*/ 20 w 9832764"/>
              <a:gd name="connsiteY10" fmla="*/ 785808 h 1496481"/>
              <a:gd name="connsiteX0" fmla="*/ 20 w 9767019"/>
              <a:gd name="connsiteY0" fmla="*/ 785808 h 1529013"/>
              <a:gd name="connsiteX1" fmla="*/ 3764780 w 9767019"/>
              <a:gd name="connsiteY1" fmla="*/ 613204 h 1529013"/>
              <a:gd name="connsiteX2" fmla="*/ 6215063 w 9767019"/>
              <a:gd name="connsiteY2" fmla="*/ 642949 h 1529013"/>
              <a:gd name="connsiteX3" fmla="*/ 8767051 w 9767019"/>
              <a:gd name="connsiteY3" fmla="*/ 32914 h 1529013"/>
              <a:gd name="connsiteX4" fmla="*/ 9169644 w 9767019"/>
              <a:gd name="connsiteY4" fmla="*/ 789503 h 1529013"/>
              <a:gd name="connsiteX5" fmla="*/ 5208685 w 9767019"/>
              <a:gd name="connsiteY5" fmla="*/ 1422474 h 1529013"/>
              <a:gd name="connsiteX6" fmla="*/ 4572019 w 9767019"/>
              <a:gd name="connsiteY6" fmla="*/ 1428738 h 1529013"/>
              <a:gd name="connsiteX7" fmla="*/ 3935352 w 9767019"/>
              <a:gd name="connsiteY7" fmla="*/ 1422474 h 1529013"/>
              <a:gd name="connsiteX8" fmla="*/ 19 w 9767019"/>
              <a:gd name="connsiteY8" fmla="*/ 785803 h 1529013"/>
              <a:gd name="connsiteX9" fmla="*/ 20 w 9767019"/>
              <a:gd name="connsiteY9" fmla="*/ 785808 h 1529013"/>
              <a:gd name="connsiteX0" fmla="*/ 20 w 9767019"/>
              <a:gd name="connsiteY0" fmla="*/ 785808 h 1529013"/>
              <a:gd name="connsiteX1" fmla="*/ 3764780 w 9767019"/>
              <a:gd name="connsiteY1" fmla="*/ 613204 h 1529013"/>
              <a:gd name="connsiteX2" fmla="*/ 6215063 w 9767019"/>
              <a:gd name="connsiteY2" fmla="*/ 642949 h 1529013"/>
              <a:gd name="connsiteX3" fmla="*/ 8767051 w 9767019"/>
              <a:gd name="connsiteY3" fmla="*/ 32914 h 1529013"/>
              <a:gd name="connsiteX4" fmla="*/ 9169644 w 9767019"/>
              <a:gd name="connsiteY4" fmla="*/ 789503 h 1529013"/>
              <a:gd name="connsiteX5" fmla="*/ 5208685 w 9767019"/>
              <a:gd name="connsiteY5" fmla="*/ 1422474 h 1529013"/>
              <a:gd name="connsiteX6" fmla="*/ 4572019 w 9767019"/>
              <a:gd name="connsiteY6" fmla="*/ 1428738 h 1529013"/>
              <a:gd name="connsiteX7" fmla="*/ 3935352 w 9767019"/>
              <a:gd name="connsiteY7" fmla="*/ 1422474 h 1529013"/>
              <a:gd name="connsiteX8" fmla="*/ 19 w 9767019"/>
              <a:gd name="connsiteY8" fmla="*/ 785803 h 1529013"/>
              <a:gd name="connsiteX9" fmla="*/ 20 w 9767019"/>
              <a:gd name="connsiteY9" fmla="*/ 785808 h 1529013"/>
              <a:gd name="connsiteX0" fmla="*/ 20 w 9309783"/>
              <a:gd name="connsiteY0" fmla="*/ 785808 h 1529013"/>
              <a:gd name="connsiteX1" fmla="*/ 3764780 w 9309783"/>
              <a:gd name="connsiteY1" fmla="*/ 613204 h 1529013"/>
              <a:gd name="connsiteX2" fmla="*/ 6215063 w 9309783"/>
              <a:gd name="connsiteY2" fmla="*/ 642949 h 1529013"/>
              <a:gd name="connsiteX3" fmla="*/ 8767051 w 9309783"/>
              <a:gd name="connsiteY3" fmla="*/ 32914 h 1529013"/>
              <a:gd name="connsiteX4" fmla="*/ 9169644 w 9309783"/>
              <a:gd name="connsiteY4" fmla="*/ 789503 h 1529013"/>
              <a:gd name="connsiteX5" fmla="*/ 5208685 w 9309783"/>
              <a:gd name="connsiteY5" fmla="*/ 1422474 h 1529013"/>
              <a:gd name="connsiteX6" fmla="*/ 4572019 w 9309783"/>
              <a:gd name="connsiteY6" fmla="*/ 1428738 h 1529013"/>
              <a:gd name="connsiteX7" fmla="*/ 3935352 w 9309783"/>
              <a:gd name="connsiteY7" fmla="*/ 1422474 h 1529013"/>
              <a:gd name="connsiteX8" fmla="*/ 19 w 9309783"/>
              <a:gd name="connsiteY8" fmla="*/ 785803 h 1529013"/>
              <a:gd name="connsiteX9" fmla="*/ 20 w 9309783"/>
              <a:gd name="connsiteY9" fmla="*/ 785808 h 1529013"/>
              <a:gd name="connsiteX0" fmla="*/ 20 w 9255211"/>
              <a:gd name="connsiteY0" fmla="*/ 785808 h 1529013"/>
              <a:gd name="connsiteX1" fmla="*/ 3764780 w 9255211"/>
              <a:gd name="connsiteY1" fmla="*/ 613204 h 1529013"/>
              <a:gd name="connsiteX2" fmla="*/ 6215063 w 9255211"/>
              <a:gd name="connsiteY2" fmla="*/ 642949 h 1529013"/>
              <a:gd name="connsiteX3" fmla="*/ 8767051 w 9255211"/>
              <a:gd name="connsiteY3" fmla="*/ 32914 h 1529013"/>
              <a:gd name="connsiteX4" fmla="*/ 9169644 w 9255211"/>
              <a:gd name="connsiteY4" fmla="*/ 789503 h 1529013"/>
              <a:gd name="connsiteX5" fmla="*/ 5208685 w 9255211"/>
              <a:gd name="connsiteY5" fmla="*/ 1422474 h 1529013"/>
              <a:gd name="connsiteX6" fmla="*/ 4572019 w 9255211"/>
              <a:gd name="connsiteY6" fmla="*/ 1428738 h 1529013"/>
              <a:gd name="connsiteX7" fmla="*/ 3935352 w 9255211"/>
              <a:gd name="connsiteY7" fmla="*/ 1422474 h 1529013"/>
              <a:gd name="connsiteX8" fmla="*/ 19 w 9255211"/>
              <a:gd name="connsiteY8" fmla="*/ 785803 h 1529013"/>
              <a:gd name="connsiteX9" fmla="*/ 20 w 9255211"/>
              <a:gd name="connsiteY9" fmla="*/ 785808 h 1529013"/>
              <a:gd name="connsiteX0" fmla="*/ 20 w 9255211"/>
              <a:gd name="connsiteY0" fmla="*/ 785808 h 1529013"/>
              <a:gd name="connsiteX1" fmla="*/ 3764780 w 9255211"/>
              <a:gd name="connsiteY1" fmla="*/ 613204 h 1529013"/>
              <a:gd name="connsiteX2" fmla="*/ 6215063 w 9255211"/>
              <a:gd name="connsiteY2" fmla="*/ 642949 h 1529013"/>
              <a:gd name="connsiteX3" fmla="*/ 8767051 w 9255211"/>
              <a:gd name="connsiteY3" fmla="*/ 32914 h 1529013"/>
              <a:gd name="connsiteX4" fmla="*/ 9169644 w 9255211"/>
              <a:gd name="connsiteY4" fmla="*/ 789503 h 1529013"/>
              <a:gd name="connsiteX5" fmla="*/ 5208685 w 9255211"/>
              <a:gd name="connsiteY5" fmla="*/ 1422474 h 1529013"/>
              <a:gd name="connsiteX6" fmla="*/ 4572019 w 9255211"/>
              <a:gd name="connsiteY6" fmla="*/ 1428738 h 1529013"/>
              <a:gd name="connsiteX7" fmla="*/ 4598999 w 9255211"/>
              <a:gd name="connsiteY7" fmla="*/ 1484038 h 1529013"/>
              <a:gd name="connsiteX8" fmla="*/ 3935352 w 9255211"/>
              <a:gd name="connsiteY8" fmla="*/ 1422474 h 1529013"/>
              <a:gd name="connsiteX9" fmla="*/ 19 w 9255211"/>
              <a:gd name="connsiteY9" fmla="*/ 785803 h 1529013"/>
              <a:gd name="connsiteX10" fmla="*/ 20 w 9255211"/>
              <a:gd name="connsiteY10" fmla="*/ 785808 h 1529013"/>
              <a:gd name="connsiteX0" fmla="*/ 20 w 9255211"/>
              <a:gd name="connsiteY0" fmla="*/ 785808 h 1529013"/>
              <a:gd name="connsiteX1" fmla="*/ 3764780 w 9255211"/>
              <a:gd name="connsiteY1" fmla="*/ 613204 h 1529013"/>
              <a:gd name="connsiteX2" fmla="*/ 6215063 w 9255211"/>
              <a:gd name="connsiteY2" fmla="*/ 642949 h 1529013"/>
              <a:gd name="connsiteX3" fmla="*/ 8767051 w 9255211"/>
              <a:gd name="connsiteY3" fmla="*/ 32914 h 1529013"/>
              <a:gd name="connsiteX4" fmla="*/ 9169644 w 9255211"/>
              <a:gd name="connsiteY4" fmla="*/ 789503 h 1529013"/>
              <a:gd name="connsiteX5" fmla="*/ 5208685 w 9255211"/>
              <a:gd name="connsiteY5" fmla="*/ 1422474 h 1529013"/>
              <a:gd name="connsiteX6" fmla="*/ 4572019 w 9255211"/>
              <a:gd name="connsiteY6" fmla="*/ 1428738 h 1529013"/>
              <a:gd name="connsiteX7" fmla="*/ 3935352 w 9255211"/>
              <a:gd name="connsiteY7" fmla="*/ 1422474 h 1529013"/>
              <a:gd name="connsiteX8" fmla="*/ 19 w 9255211"/>
              <a:gd name="connsiteY8" fmla="*/ 785803 h 1529013"/>
              <a:gd name="connsiteX9" fmla="*/ 20 w 9255211"/>
              <a:gd name="connsiteY9" fmla="*/ 785808 h 1529013"/>
              <a:gd name="connsiteX0" fmla="*/ 20 w 9255211"/>
              <a:gd name="connsiteY0" fmla="*/ 785808 h 1528586"/>
              <a:gd name="connsiteX1" fmla="*/ 3764780 w 9255211"/>
              <a:gd name="connsiteY1" fmla="*/ 613204 h 1528586"/>
              <a:gd name="connsiteX2" fmla="*/ 6215063 w 9255211"/>
              <a:gd name="connsiteY2" fmla="*/ 642949 h 1528586"/>
              <a:gd name="connsiteX3" fmla="*/ 8767051 w 9255211"/>
              <a:gd name="connsiteY3" fmla="*/ 32914 h 1528586"/>
              <a:gd name="connsiteX4" fmla="*/ 9169644 w 9255211"/>
              <a:gd name="connsiteY4" fmla="*/ 789503 h 1528586"/>
              <a:gd name="connsiteX5" fmla="*/ 5208685 w 9255211"/>
              <a:gd name="connsiteY5" fmla="*/ 1422474 h 1528586"/>
              <a:gd name="connsiteX6" fmla="*/ 3935352 w 9255211"/>
              <a:gd name="connsiteY6" fmla="*/ 1422474 h 1528586"/>
              <a:gd name="connsiteX7" fmla="*/ 19 w 9255211"/>
              <a:gd name="connsiteY7" fmla="*/ 785803 h 1528586"/>
              <a:gd name="connsiteX8" fmla="*/ 20 w 9255211"/>
              <a:gd name="connsiteY8" fmla="*/ 785808 h 1528586"/>
              <a:gd name="connsiteX0" fmla="*/ 20 w 9255211"/>
              <a:gd name="connsiteY0" fmla="*/ 785808 h 1528586"/>
              <a:gd name="connsiteX1" fmla="*/ 3764780 w 9255211"/>
              <a:gd name="connsiteY1" fmla="*/ 613204 h 1528586"/>
              <a:gd name="connsiteX2" fmla="*/ 6215063 w 9255211"/>
              <a:gd name="connsiteY2" fmla="*/ 642949 h 1528586"/>
              <a:gd name="connsiteX3" fmla="*/ 8767051 w 9255211"/>
              <a:gd name="connsiteY3" fmla="*/ 32914 h 1528586"/>
              <a:gd name="connsiteX4" fmla="*/ 9169644 w 9255211"/>
              <a:gd name="connsiteY4" fmla="*/ 789503 h 1528586"/>
              <a:gd name="connsiteX5" fmla="*/ 5208685 w 9255211"/>
              <a:gd name="connsiteY5" fmla="*/ 1422474 h 1528586"/>
              <a:gd name="connsiteX6" fmla="*/ 3935352 w 9255211"/>
              <a:gd name="connsiteY6" fmla="*/ 1422474 h 1528586"/>
              <a:gd name="connsiteX7" fmla="*/ 19 w 9255211"/>
              <a:gd name="connsiteY7" fmla="*/ 785803 h 1528586"/>
              <a:gd name="connsiteX8" fmla="*/ 20 w 9255211"/>
              <a:gd name="connsiteY8" fmla="*/ 785808 h 1528586"/>
              <a:gd name="connsiteX0" fmla="*/ 20 w 9255211"/>
              <a:gd name="connsiteY0" fmla="*/ 785808 h 1487800"/>
              <a:gd name="connsiteX1" fmla="*/ 3764780 w 9255211"/>
              <a:gd name="connsiteY1" fmla="*/ 613204 h 1487800"/>
              <a:gd name="connsiteX2" fmla="*/ 6215063 w 9255211"/>
              <a:gd name="connsiteY2" fmla="*/ 642949 h 1487800"/>
              <a:gd name="connsiteX3" fmla="*/ 8767051 w 9255211"/>
              <a:gd name="connsiteY3" fmla="*/ 32914 h 1487800"/>
              <a:gd name="connsiteX4" fmla="*/ 9169644 w 9255211"/>
              <a:gd name="connsiteY4" fmla="*/ 789503 h 1487800"/>
              <a:gd name="connsiteX5" fmla="*/ 5208685 w 9255211"/>
              <a:gd name="connsiteY5" fmla="*/ 1422474 h 1487800"/>
              <a:gd name="connsiteX6" fmla="*/ 3935352 w 9255211"/>
              <a:gd name="connsiteY6" fmla="*/ 1422474 h 1487800"/>
              <a:gd name="connsiteX7" fmla="*/ 19 w 9255211"/>
              <a:gd name="connsiteY7" fmla="*/ 785803 h 1487800"/>
              <a:gd name="connsiteX8" fmla="*/ 20 w 9255211"/>
              <a:gd name="connsiteY8" fmla="*/ 785808 h 1487800"/>
              <a:gd name="connsiteX0" fmla="*/ 20 w 9255211"/>
              <a:gd name="connsiteY0" fmla="*/ 785808 h 1487800"/>
              <a:gd name="connsiteX1" fmla="*/ 3764780 w 9255211"/>
              <a:gd name="connsiteY1" fmla="*/ 613204 h 1487800"/>
              <a:gd name="connsiteX2" fmla="*/ 6215063 w 9255211"/>
              <a:gd name="connsiteY2" fmla="*/ 642949 h 1487800"/>
              <a:gd name="connsiteX3" fmla="*/ 8767051 w 9255211"/>
              <a:gd name="connsiteY3" fmla="*/ 32914 h 1487800"/>
              <a:gd name="connsiteX4" fmla="*/ 9169644 w 9255211"/>
              <a:gd name="connsiteY4" fmla="*/ 789503 h 1487800"/>
              <a:gd name="connsiteX5" fmla="*/ 5208685 w 9255211"/>
              <a:gd name="connsiteY5" fmla="*/ 1422474 h 1487800"/>
              <a:gd name="connsiteX6" fmla="*/ 3935352 w 9255211"/>
              <a:gd name="connsiteY6" fmla="*/ 1422474 h 1487800"/>
              <a:gd name="connsiteX7" fmla="*/ 19 w 9255211"/>
              <a:gd name="connsiteY7" fmla="*/ 785803 h 1487800"/>
              <a:gd name="connsiteX8" fmla="*/ 20 w 9255211"/>
              <a:gd name="connsiteY8" fmla="*/ 785808 h 1487800"/>
              <a:gd name="connsiteX0" fmla="*/ 31749 w 9255211"/>
              <a:gd name="connsiteY0" fmla="*/ 869624 h 1487800"/>
              <a:gd name="connsiteX1" fmla="*/ 3764780 w 9255211"/>
              <a:gd name="connsiteY1" fmla="*/ 613204 h 1487800"/>
              <a:gd name="connsiteX2" fmla="*/ 6215063 w 9255211"/>
              <a:gd name="connsiteY2" fmla="*/ 642949 h 1487800"/>
              <a:gd name="connsiteX3" fmla="*/ 8767051 w 9255211"/>
              <a:gd name="connsiteY3" fmla="*/ 32914 h 1487800"/>
              <a:gd name="connsiteX4" fmla="*/ 9169644 w 9255211"/>
              <a:gd name="connsiteY4" fmla="*/ 789503 h 1487800"/>
              <a:gd name="connsiteX5" fmla="*/ 5208685 w 9255211"/>
              <a:gd name="connsiteY5" fmla="*/ 1422474 h 1487800"/>
              <a:gd name="connsiteX6" fmla="*/ 3935352 w 9255211"/>
              <a:gd name="connsiteY6" fmla="*/ 1422474 h 1487800"/>
              <a:gd name="connsiteX7" fmla="*/ 19 w 9255211"/>
              <a:gd name="connsiteY7" fmla="*/ 785803 h 1487800"/>
              <a:gd name="connsiteX8" fmla="*/ 31749 w 9255211"/>
              <a:gd name="connsiteY8" fmla="*/ 869624 h 1487800"/>
              <a:gd name="connsiteX0" fmla="*/ 0 w 9223462"/>
              <a:gd name="connsiteY0" fmla="*/ 869624 h 1487800"/>
              <a:gd name="connsiteX1" fmla="*/ 3733031 w 9223462"/>
              <a:gd name="connsiteY1" fmla="*/ 613204 h 1487800"/>
              <a:gd name="connsiteX2" fmla="*/ 6183314 w 9223462"/>
              <a:gd name="connsiteY2" fmla="*/ 642949 h 1487800"/>
              <a:gd name="connsiteX3" fmla="*/ 8735302 w 9223462"/>
              <a:gd name="connsiteY3" fmla="*/ 32914 h 1487800"/>
              <a:gd name="connsiteX4" fmla="*/ 9137895 w 9223462"/>
              <a:gd name="connsiteY4" fmla="*/ 789503 h 1487800"/>
              <a:gd name="connsiteX5" fmla="*/ 5176936 w 9223462"/>
              <a:gd name="connsiteY5" fmla="*/ 1422474 h 1487800"/>
              <a:gd name="connsiteX6" fmla="*/ 3903603 w 9223462"/>
              <a:gd name="connsiteY6" fmla="*/ 1422474 h 1487800"/>
              <a:gd name="connsiteX7" fmla="*/ 0 w 9223462"/>
              <a:gd name="connsiteY7" fmla="*/ 869624 h 1487800"/>
              <a:gd name="connsiteX0" fmla="*/ 0 w 9223462"/>
              <a:gd name="connsiteY0" fmla="*/ 869624 h 1487800"/>
              <a:gd name="connsiteX1" fmla="*/ 3733031 w 9223462"/>
              <a:gd name="connsiteY1" fmla="*/ 613204 h 1487800"/>
              <a:gd name="connsiteX2" fmla="*/ 6183314 w 9223462"/>
              <a:gd name="connsiteY2" fmla="*/ 642949 h 1487800"/>
              <a:gd name="connsiteX3" fmla="*/ 8735302 w 9223462"/>
              <a:gd name="connsiteY3" fmla="*/ 32914 h 1487800"/>
              <a:gd name="connsiteX4" fmla="*/ 9137895 w 9223462"/>
              <a:gd name="connsiteY4" fmla="*/ 789503 h 1487800"/>
              <a:gd name="connsiteX5" fmla="*/ 5176936 w 9223462"/>
              <a:gd name="connsiteY5" fmla="*/ 1422474 h 1487800"/>
              <a:gd name="connsiteX6" fmla="*/ 3903603 w 9223462"/>
              <a:gd name="connsiteY6" fmla="*/ 1422474 h 1487800"/>
              <a:gd name="connsiteX7" fmla="*/ 0 w 9223462"/>
              <a:gd name="connsiteY7" fmla="*/ 869624 h 1487800"/>
              <a:gd name="connsiteX0" fmla="*/ 0 w 9223462"/>
              <a:gd name="connsiteY0" fmla="*/ 869624 h 1487800"/>
              <a:gd name="connsiteX1" fmla="*/ 3733031 w 9223462"/>
              <a:gd name="connsiteY1" fmla="*/ 613204 h 1487800"/>
              <a:gd name="connsiteX2" fmla="*/ 6183314 w 9223462"/>
              <a:gd name="connsiteY2" fmla="*/ 642949 h 1487800"/>
              <a:gd name="connsiteX3" fmla="*/ 8735302 w 9223462"/>
              <a:gd name="connsiteY3" fmla="*/ 32914 h 1487800"/>
              <a:gd name="connsiteX4" fmla="*/ 9137895 w 9223462"/>
              <a:gd name="connsiteY4" fmla="*/ 789503 h 1487800"/>
              <a:gd name="connsiteX5" fmla="*/ 5176936 w 9223462"/>
              <a:gd name="connsiteY5" fmla="*/ 1422474 h 1487800"/>
              <a:gd name="connsiteX6" fmla="*/ 3903603 w 9223462"/>
              <a:gd name="connsiteY6" fmla="*/ 1422474 h 1487800"/>
              <a:gd name="connsiteX7" fmla="*/ 0 w 9223462"/>
              <a:gd name="connsiteY7" fmla="*/ 869624 h 1487800"/>
              <a:gd name="connsiteX0" fmla="*/ 0 w 9080638"/>
              <a:gd name="connsiteY0" fmla="*/ 882002 h 1487800"/>
              <a:gd name="connsiteX1" fmla="*/ 3590207 w 9080638"/>
              <a:gd name="connsiteY1" fmla="*/ 613204 h 1487800"/>
              <a:gd name="connsiteX2" fmla="*/ 6040490 w 9080638"/>
              <a:gd name="connsiteY2" fmla="*/ 642949 h 1487800"/>
              <a:gd name="connsiteX3" fmla="*/ 8592478 w 9080638"/>
              <a:gd name="connsiteY3" fmla="*/ 32914 h 1487800"/>
              <a:gd name="connsiteX4" fmla="*/ 8995071 w 9080638"/>
              <a:gd name="connsiteY4" fmla="*/ 789503 h 1487800"/>
              <a:gd name="connsiteX5" fmla="*/ 5034112 w 9080638"/>
              <a:gd name="connsiteY5" fmla="*/ 1422474 h 1487800"/>
              <a:gd name="connsiteX6" fmla="*/ 3760779 w 9080638"/>
              <a:gd name="connsiteY6" fmla="*/ 1422474 h 1487800"/>
              <a:gd name="connsiteX7" fmla="*/ 0 w 9080638"/>
              <a:gd name="connsiteY7" fmla="*/ 882002 h 1487800"/>
              <a:gd name="connsiteX0" fmla="*/ 0 w 9080638"/>
              <a:gd name="connsiteY0" fmla="*/ 882002 h 1487800"/>
              <a:gd name="connsiteX1" fmla="*/ 3590207 w 9080638"/>
              <a:gd name="connsiteY1" fmla="*/ 613204 h 1487800"/>
              <a:gd name="connsiteX2" fmla="*/ 6040490 w 9080638"/>
              <a:gd name="connsiteY2" fmla="*/ 642949 h 1487800"/>
              <a:gd name="connsiteX3" fmla="*/ 8592478 w 9080638"/>
              <a:gd name="connsiteY3" fmla="*/ 32914 h 1487800"/>
              <a:gd name="connsiteX4" fmla="*/ 8995071 w 9080638"/>
              <a:gd name="connsiteY4" fmla="*/ 789503 h 1487800"/>
              <a:gd name="connsiteX5" fmla="*/ 5034112 w 9080638"/>
              <a:gd name="connsiteY5" fmla="*/ 1422474 h 1487800"/>
              <a:gd name="connsiteX6" fmla="*/ 3760779 w 9080638"/>
              <a:gd name="connsiteY6" fmla="*/ 1422474 h 1487800"/>
              <a:gd name="connsiteX7" fmla="*/ 0 w 9080638"/>
              <a:gd name="connsiteY7" fmla="*/ 882002 h 1487800"/>
              <a:gd name="connsiteX0" fmla="*/ 0 w 9080638"/>
              <a:gd name="connsiteY0" fmla="*/ 882002 h 1665600"/>
              <a:gd name="connsiteX1" fmla="*/ 3590207 w 9080638"/>
              <a:gd name="connsiteY1" fmla="*/ 613204 h 1665600"/>
              <a:gd name="connsiteX2" fmla="*/ 6040490 w 9080638"/>
              <a:gd name="connsiteY2" fmla="*/ 642949 h 1665600"/>
              <a:gd name="connsiteX3" fmla="*/ 8592478 w 9080638"/>
              <a:gd name="connsiteY3" fmla="*/ 32914 h 1665600"/>
              <a:gd name="connsiteX4" fmla="*/ 8995071 w 9080638"/>
              <a:gd name="connsiteY4" fmla="*/ 789503 h 1665600"/>
              <a:gd name="connsiteX5" fmla="*/ 5034112 w 9080638"/>
              <a:gd name="connsiteY5" fmla="*/ 1422474 h 1665600"/>
              <a:gd name="connsiteX6" fmla="*/ 3760779 w 9080638"/>
              <a:gd name="connsiteY6" fmla="*/ 1422474 h 1665600"/>
              <a:gd name="connsiteX7" fmla="*/ 0 w 9080638"/>
              <a:gd name="connsiteY7" fmla="*/ 882002 h 1665600"/>
              <a:gd name="connsiteX0" fmla="*/ 0 w 9080638"/>
              <a:gd name="connsiteY0" fmla="*/ 872094 h 1655692"/>
              <a:gd name="connsiteX1" fmla="*/ 3590207 w 9080638"/>
              <a:gd name="connsiteY1" fmla="*/ 603296 h 1655692"/>
              <a:gd name="connsiteX2" fmla="*/ 6040490 w 9080638"/>
              <a:gd name="connsiteY2" fmla="*/ 633041 h 1655692"/>
              <a:gd name="connsiteX3" fmla="*/ 5986610 w 9080638"/>
              <a:gd name="connsiteY3" fmla="*/ 141845 h 1655692"/>
              <a:gd name="connsiteX4" fmla="*/ 8592478 w 9080638"/>
              <a:gd name="connsiteY4" fmla="*/ 23006 h 1655692"/>
              <a:gd name="connsiteX5" fmla="*/ 8995071 w 9080638"/>
              <a:gd name="connsiteY5" fmla="*/ 779595 h 1655692"/>
              <a:gd name="connsiteX6" fmla="*/ 5034112 w 9080638"/>
              <a:gd name="connsiteY6" fmla="*/ 1412566 h 1655692"/>
              <a:gd name="connsiteX7" fmla="*/ 3760779 w 9080638"/>
              <a:gd name="connsiteY7" fmla="*/ 1412566 h 1655692"/>
              <a:gd name="connsiteX8" fmla="*/ 0 w 9080638"/>
              <a:gd name="connsiteY8" fmla="*/ 872094 h 1655692"/>
              <a:gd name="connsiteX0" fmla="*/ 0 w 9080638"/>
              <a:gd name="connsiteY0" fmla="*/ 872094 h 1655692"/>
              <a:gd name="connsiteX1" fmla="*/ 3590207 w 9080638"/>
              <a:gd name="connsiteY1" fmla="*/ 603296 h 1655692"/>
              <a:gd name="connsiteX2" fmla="*/ 6040490 w 9080638"/>
              <a:gd name="connsiteY2" fmla="*/ 633041 h 1655692"/>
              <a:gd name="connsiteX3" fmla="*/ 5986610 w 9080638"/>
              <a:gd name="connsiteY3" fmla="*/ 141845 h 1655692"/>
              <a:gd name="connsiteX4" fmla="*/ 8592478 w 9080638"/>
              <a:gd name="connsiteY4" fmla="*/ 23006 h 1655692"/>
              <a:gd name="connsiteX5" fmla="*/ 8995071 w 9080638"/>
              <a:gd name="connsiteY5" fmla="*/ 779595 h 1655692"/>
              <a:gd name="connsiteX6" fmla="*/ 5034112 w 9080638"/>
              <a:gd name="connsiteY6" fmla="*/ 1412566 h 1655692"/>
              <a:gd name="connsiteX7" fmla="*/ 5113486 w 9080638"/>
              <a:gd name="connsiteY7" fmla="*/ 1048681 h 1655692"/>
              <a:gd name="connsiteX8" fmla="*/ 3760779 w 9080638"/>
              <a:gd name="connsiteY8" fmla="*/ 1412566 h 1655692"/>
              <a:gd name="connsiteX9" fmla="*/ 0 w 9080638"/>
              <a:gd name="connsiteY9" fmla="*/ 872094 h 1655692"/>
              <a:gd name="connsiteX0" fmla="*/ 0 w 9080638"/>
              <a:gd name="connsiteY0" fmla="*/ 872094 h 1655692"/>
              <a:gd name="connsiteX1" fmla="*/ 3590207 w 9080638"/>
              <a:gd name="connsiteY1" fmla="*/ 603296 h 1655692"/>
              <a:gd name="connsiteX2" fmla="*/ 6040490 w 9080638"/>
              <a:gd name="connsiteY2" fmla="*/ 633041 h 1655692"/>
              <a:gd name="connsiteX3" fmla="*/ 5986610 w 9080638"/>
              <a:gd name="connsiteY3" fmla="*/ 141845 h 1655692"/>
              <a:gd name="connsiteX4" fmla="*/ 8592478 w 9080638"/>
              <a:gd name="connsiteY4" fmla="*/ 23006 h 1655692"/>
              <a:gd name="connsiteX5" fmla="*/ 8995071 w 9080638"/>
              <a:gd name="connsiteY5" fmla="*/ 779595 h 1655692"/>
              <a:gd name="connsiteX6" fmla="*/ 5034112 w 9080638"/>
              <a:gd name="connsiteY6" fmla="*/ 1412566 h 1655692"/>
              <a:gd name="connsiteX7" fmla="*/ 5373838 w 9080638"/>
              <a:gd name="connsiteY7" fmla="*/ 1024622 h 1655692"/>
              <a:gd name="connsiteX8" fmla="*/ 5113486 w 9080638"/>
              <a:gd name="connsiteY8" fmla="*/ 1048681 h 1655692"/>
              <a:gd name="connsiteX9" fmla="*/ 3760779 w 9080638"/>
              <a:gd name="connsiteY9" fmla="*/ 1412566 h 1655692"/>
              <a:gd name="connsiteX10" fmla="*/ 0 w 9080638"/>
              <a:gd name="connsiteY10" fmla="*/ 872094 h 1655692"/>
              <a:gd name="connsiteX0" fmla="*/ 0 w 9080638"/>
              <a:gd name="connsiteY0" fmla="*/ 872094 h 1497523"/>
              <a:gd name="connsiteX1" fmla="*/ 3590207 w 9080638"/>
              <a:gd name="connsiteY1" fmla="*/ 603296 h 1497523"/>
              <a:gd name="connsiteX2" fmla="*/ 6040490 w 9080638"/>
              <a:gd name="connsiteY2" fmla="*/ 633041 h 1497523"/>
              <a:gd name="connsiteX3" fmla="*/ 5986610 w 9080638"/>
              <a:gd name="connsiteY3" fmla="*/ 141845 h 1497523"/>
              <a:gd name="connsiteX4" fmla="*/ 8592478 w 9080638"/>
              <a:gd name="connsiteY4" fmla="*/ 23006 h 1497523"/>
              <a:gd name="connsiteX5" fmla="*/ 8995071 w 9080638"/>
              <a:gd name="connsiteY5" fmla="*/ 779595 h 1497523"/>
              <a:gd name="connsiteX6" fmla="*/ 5373838 w 9080638"/>
              <a:gd name="connsiteY6" fmla="*/ 1024622 h 1497523"/>
              <a:gd name="connsiteX7" fmla="*/ 5113486 w 9080638"/>
              <a:gd name="connsiteY7" fmla="*/ 1048681 h 1497523"/>
              <a:gd name="connsiteX8" fmla="*/ 3760779 w 9080638"/>
              <a:gd name="connsiteY8" fmla="*/ 1412566 h 1497523"/>
              <a:gd name="connsiteX9" fmla="*/ 0 w 9080638"/>
              <a:gd name="connsiteY9" fmla="*/ 872094 h 1497523"/>
              <a:gd name="connsiteX0" fmla="*/ 0 w 9080638"/>
              <a:gd name="connsiteY0" fmla="*/ 872094 h 1497523"/>
              <a:gd name="connsiteX1" fmla="*/ 3590207 w 9080638"/>
              <a:gd name="connsiteY1" fmla="*/ 603296 h 1497523"/>
              <a:gd name="connsiteX2" fmla="*/ 5986610 w 9080638"/>
              <a:gd name="connsiteY2" fmla="*/ 141845 h 1497523"/>
              <a:gd name="connsiteX3" fmla="*/ 8592478 w 9080638"/>
              <a:gd name="connsiteY3" fmla="*/ 23006 h 1497523"/>
              <a:gd name="connsiteX4" fmla="*/ 8995071 w 9080638"/>
              <a:gd name="connsiteY4" fmla="*/ 779595 h 1497523"/>
              <a:gd name="connsiteX5" fmla="*/ 5373838 w 9080638"/>
              <a:gd name="connsiteY5" fmla="*/ 1024622 h 1497523"/>
              <a:gd name="connsiteX6" fmla="*/ 5113486 w 9080638"/>
              <a:gd name="connsiteY6" fmla="*/ 1048681 h 1497523"/>
              <a:gd name="connsiteX7" fmla="*/ 3760779 w 9080638"/>
              <a:gd name="connsiteY7" fmla="*/ 1412566 h 1497523"/>
              <a:gd name="connsiteX8" fmla="*/ 0 w 9080638"/>
              <a:gd name="connsiteY8" fmla="*/ 872094 h 1497523"/>
              <a:gd name="connsiteX0" fmla="*/ 0 w 9080638"/>
              <a:gd name="connsiteY0" fmla="*/ 872094 h 1497523"/>
              <a:gd name="connsiteX1" fmla="*/ 3590207 w 9080638"/>
              <a:gd name="connsiteY1" fmla="*/ 603296 h 1497523"/>
              <a:gd name="connsiteX2" fmla="*/ 2736992 w 9080638"/>
              <a:gd name="connsiteY2" fmla="*/ 165904 h 1497523"/>
              <a:gd name="connsiteX3" fmla="*/ 5986610 w 9080638"/>
              <a:gd name="connsiteY3" fmla="*/ 141845 h 1497523"/>
              <a:gd name="connsiteX4" fmla="*/ 8592478 w 9080638"/>
              <a:gd name="connsiteY4" fmla="*/ 23006 h 1497523"/>
              <a:gd name="connsiteX5" fmla="*/ 8995071 w 9080638"/>
              <a:gd name="connsiteY5" fmla="*/ 779595 h 1497523"/>
              <a:gd name="connsiteX6" fmla="*/ 5373838 w 9080638"/>
              <a:gd name="connsiteY6" fmla="*/ 1024622 h 1497523"/>
              <a:gd name="connsiteX7" fmla="*/ 5113486 w 9080638"/>
              <a:gd name="connsiteY7" fmla="*/ 1048681 h 1497523"/>
              <a:gd name="connsiteX8" fmla="*/ 3760779 w 9080638"/>
              <a:gd name="connsiteY8" fmla="*/ 1412566 h 1497523"/>
              <a:gd name="connsiteX9" fmla="*/ 0 w 9080638"/>
              <a:gd name="connsiteY9" fmla="*/ 872094 h 1497523"/>
              <a:gd name="connsiteX0" fmla="*/ 0 w 9080638"/>
              <a:gd name="connsiteY0" fmla="*/ 872094 h 1432924"/>
              <a:gd name="connsiteX1" fmla="*/ 3590207 w 9080638"/>
              <a:gd name="connsiteY1" fmla="*/ 603296 h 1432924"/>
              <a:gd name="connsiteX2" fmla="*/ 2736992 w 9080638"/>
              <a:gd name="connsiteY2" fmla="*/ 165904 h 1432924"/>
              <a:gd name="connsiteX3" fmla="*/ 5986610 w 9080638"/>
              <a:gd name="connsiteY3" fmla="*/ 141845 h 1432924"/>
              <a:gd name="connsiteX4" fmla="*/ 8592478 w 9080638"/>
              <a:gd name="connsiteY4" fmla="*/ 23006 h 1432924"/>
              <a:gd name="connsiteX5" fmla="*/ 8995071 w 9080638"/>
              <a:gd name="connsiteY5" fmla="*/ 779595 h 1432924"/>
              <a:gd name="connsiteX6" fmla="*/ 5373838 w 9080638"/>
              <a:gd name="connsiteY6" fmla="*/ 1024622 h 1432924"/>
              <a:gd name="connsiteX7" fmla="*/ 5113486 w 9080638"/>
              <a:gd name="connsiteY7" fmla="*/ 1048681 h 1432924"/>
              <a:gd name="connsiteX8" fmla="*/ 3760779 w 9080638"/>
              <a:gd name="connsiteY8" fmla="*/ 1412566 h 1432924"/>
              <a:gd name="connsiteX9" fmla="*/ 3687910 w 9080638"/>
              <a:gd name="connsiteY9" fmla="*/ 926535 h 1432924"/>
              <a:gd name="connsiteX10" fmla="*/ 0 w 9080638"/>
              <a:gd name="connsiteY10" fmla="*/ 872094 h 1432924"/>
              <a:gd name="connsiteX0" fmla="*/ 0 w 9080638"/>
              <a:gd name="connsiteY0" fmla="*/ 872094 h 1069471"/>
              <a:gd name="connsiteX1" fmla="*/ 3590207 w 9080638"/>
              <a:gd name="connsiteY1" fmla="*/ 603296 h 1069471"/>
              <a:gd name="connsiteX2" fmla="*/ 2736992 w 9080638"/>
              <a:gd name="connsiteY2" fmla="*/ 165904 h 1069471"/>
              <a:gd name="connsiteX3" fmla="*/ 5986610 w 9080638"/>
              <a:gd name="connsiteY3" fmla="*/ 141845 h 1069471"/>
              <a:gd name="connsiteX4" fmla="*/ 8592478 w 9080638"/>
              <a:gd name="connsiteY4" fmla="*/ 23006 h 1069471"/>
              <a:gd name="connsiteX5" fmla="*/ 8995071 w 9080638"/>
              <a:gd name="connsiteY5" fmla="*/ 779595 h 1069471"/>
              <a:gd name="connsiteX6" fmla="*/ 5373838 w 9080638"/>
              <a:gd name="connsiteY6" fmla="*/ 1024622 h 1069471"/>
              <a:gd name="connsiteX7" fmla="*/ 5113486 w 9080638"/>
              <a:gd name="connsiteY7" fmla="*/ 1048681 h 1069471"/>
              <a:gd name="connsiteX8" fmla="*/ 4125949 w 9080638"/>
              <a:gd name="connsiteY8" fmla="*/ 996131 h 1069471"/>
              <a:gd name="connsiteX9" fmla="*/ 3687910 w 9080638"/>
              <a:gd name="connsiteY9" fmla="*/ 926535 h 1069471"/>
              <a:gd name="connsiteX10" fmla="*/ 0 w 9080638"/>
              <a:gd name="connsiteY10" fmla="*/ 872094 h 1069471"/>
              <a:gd name="connsiteX0" fmla="*/ 0 w 9172021"/>
              <a:gd name="connsiteY0" fmla="*/ 872094 h 1069470"/>
              <a:gd name="connsiteX1" fmla="*/ 3590207 w 9172021"/>
              <a:gd name="connsiteY1" fmla="*/ 603296 h 1069470"/>
              <a:gd name="connsiteX2" fmla="*/ 2736992 w 9172021"/>
              <a:gd name="connsiteY2" fmla="*/ 165904 h 1069470"/>
              <a:gd name="connsiteX3" fmla="*/ 5986610 w 9172021"/>
              <a:gd name="connsiteY3" fmla="*/ 141845 h 1069470"/>
              <a:gd name="connsiteX4" fmla="*/ 8592478 w 9172021"/>
              <a:gd name="connsiteY4" fmla="*/ 23006 h 1069470"/>
              <a:gd name="connsiteX5" fmla="*/ 8995071 w 9172021"/>
              <a:gd name="connsiteY5" fmla="*/ 779595 h 1069470"/>
              <a:gd name="connsiteX6" fmla="*/ 8525090 w 9172021"/>
              <a:gd name="connsiteY6" fmla="*/ 1024622 h 1069470"/>
              <a:gd name="connsiteX7" fmla="*/ 5113486 w 9172021"/>
              <a:gd name="connsiteY7" fmla="*/ 1048681 h 1069470"/>
              <a:gd name="connsiteX8" fmla="*/ 4125949 w 9172021"/>
              <a:gd name="connsiteY8" fmla="*/ 996131 h 1069470"/>
              <a:gd name="connsiteX9" fmla="*/ 3687910 w 9172021"/>
              <a:gd name="connsiteY9" fmla="*/ 926535 h 1069470"/>
              <a:gd name="connsiteX10" fmla="*/ 0 w 9172021"/>
              <a:gd name="connsiteY10" fmla="*/ 872094 h 1069470"/>
              <a:gd name="connsiteX0" fmla="*/ 0 w 9445806"/>
              <a:gd name="connsiteY0" fmla="*/ 872094 h 1069470"/>
              <a:gd name="connsiteX1" fmla="*/ 3590207 w 9445806"/>
              <a:gd name="connsiteY1" fmla="*/ 603296 h 1069470"/>
              <a:gd name="connsiteX2" fmla="*/ 2736992 w 9445806"/>
              <a:gd name="connsiteY2" fmla="*/ 165904 h 1069470"/>
              <a:gd name="connsiteX3" fmla="*/ 5986610 w 9445806"/>
              <a:gd name="connsiteY3" fmla="*/ 141845 h 1069470"/>
              <a:gd name="connsiteX4" fmla="*/ 8592478 w 9445806"/>
              <a:gd name="connsiteY4" fmla="*/ 23006 h 1069470"/>
              <a:gd name="connsiteX5" fmla="*/ 8995071 w 9445806"/>
              <a:gd name="connsiteY5" fmla="*/ 779595 h 1069470"/>
              <a:gd name="connsiteX6" fmla="*/ 8798875 w 9445806"/>
              <a:gd name="connsiteY6" fmla="*/ 1024622 h 1069470"/>
              <a:gd name="connsiteX7" fmla="*/ 5113486 w 9445806"/>
              <a:gd name="connsiteY7" fmla="*/ 1048681 h 1069470"/>
              <a:gd name="connsiteX8" fmla="*/ 4125949 w 9445806"/>
              <a:gd name="connsiteY8" fmla="*/ 996131 h 1069470"/>
              <a:gd name="connsiteX9" fmla="*/ 3687910 w 9445806"/>
              <a:gd name="connsiteY9" fmla="*/ 926535 h 1069470"/>
              <a:gd name="connsiteX10" fmla="*/ 0 w 9445806"/>
              <a:gd name="connsiteY10" fmla="*/ 872094 h 1069470"/>
              <a:gd name="connsiteX0" fmla="*/ 0 w 9378707"/>
              <a:gd name="connsiteY0" fmla="*/ 872094 h 1195568"/>
              <a:gd name="connsiteX1" fmla="*/ 3590207 w 9378707"/>
              <a:gd name="connsiteY1" fmla="*/ 603296 h 1195568"/>
              <a:gd name="connsiteX2" fmla="*/ 2736992 w 9378707"/>
              <a:gd name="connsiteY2" fmla="*/ 165904 h 1195568"/>
              <a:gd name="connsiteX3" fmla="*/ 5986610 w 9378707"/>
              <a:gd name="connsiteY3" fmla="*/ 141845 h 1195568"/>
              <a:gd name="connsiteX4" fmla="*/ 8592478 w 9378707"/>
              <a:gd name="connsiteY4" fmla="*/ 23006 h 1195568"/>
              <a:gd name="connsiteX5" fmla="*/ 8798875 w 9378707"/>
              <a:gd name="connsiteY5" fmla="*/ 1024622 h 1195568"/>
              <a:gd name="connsiteX6" fmla="*/ 5113486 w 9378707"/>
              <a:gd name="connsiteY6" fmla="*/ 1048681 h 1195568"/>
              <a:gd name="connsiteX7" fmla="*/ 4125949 w 9378707"/>
              <a:gd name="connsiteY7" fmla="*/ 996131 h 1195568"/>
              <a:gd name="connsiteX8" fmla="*/ 3687910 w 9378707"/>
              <a:gd name="connsiteY8" fmla="*/ 926535 h 1195568"/>
              <a:gd name="connsiteX9" fmla="*/ 0 w 9378707"/>
              <a:gd name="connsiteY9" fmla="*/ 872094 h 1195568"/>
              <a:gd name="connsiteX0" fmla="*/ 0 w 9378707"/>
              <a:gd name="connsiteY0" fmla="*/ 872094 h 1195568"/>
              <a:gd name="connsiteX1" fmla="*/ 3590207 w 9378707"/>
              <a:gd name="connsiteY1" fmla="*/ 603296 h 1195568"/>
              <a:gd name="connsiteX2" fmla="*/ 2081730 w 9378707"/>
              <a:gd name="connsiteY2" fmla="*/ 332468 h 1195568"/>
              <a:gd name="connsiteX3" fmla="*/ 2736992 w 9378707"/>
              <a:gd name="connsiteY3" fmla="*/ 165904 h 1195568"/>
              <a:gd name="connsiteX4" fmla="*/ 5986610 w 9378707"/>
              <a:gd name="connsiteY4" fmla="*/ 141845 h 1195568"/>
              <a:gd name="connsiteX5" fmla="*/ 8592478 w 9378707"/>
              <a:gd name="connsiteY5" fmla="*/ 23006 h 1195568"/>
              <a:gd name="connsiteX6" fmla="*/ 8798875 w 9378707"/>
              <a:gd name="connsiteY6" fmla="*/ 1024622 h 1195568"/>
              <a:gd name="connsiteX7" fmla="*/ 5113486 w 9378707"/>
              <a:gd name="connsiteY7" fmla="*/ 1048681 h 1195568"/>
              <a:gd name="connsiteX8" fmla="*/ 4125949 w 9378707"/>
              <a:gd name="connsiteY8" fmla="*/ 996131 h 1195568"/>
              <a:gd name="connsiteX9" fmla="*/ 3687910 w 9378707"/>
              <a:gd name="connsiteY9" fmla="*/ 926535 h 1195568"/>
              <a:gd name="connsiteX10" fmla="*/ 0 w 9378707"/>
              <a:gd name="connsiteY10" fmla="*/ 872094 h 1195568"/>
              <a:gd name="connsiteX0" fmla="*/ 267697 w 9646404"/>
              <a:gd name="connsiteY0" fmla="*/ 872094 h 1195568"/>
              <a:gd name="connsiteX1" fmla="*/ 2349427 w 9646404"/>
              <a:gd name="connsiteY1" fmla="*/ 332468 h 1195568"/>
              <a:gd name="connsiteX2" fmla="*/ 3004689 w 9646404"/>
              <a:gd name="connsiteY2" fmla="*/ 165904 h 1195568"/>
              <a:gd name="connsiteX3" fmla="*/ 6254307 w 9646404"/>
              <a:gd name="connsiteY3" fmla="*/ 141845 h 1195568"/>
              <a:gd name="connsiteX4" fmla="*/ 8860175 w 9646404"/>
              <a:gd name="connsiteY4" fmla="*/ 23006 h 1195568"/>
              <a:gd name="connsiteX5" fmla="*/ 9066572 w 9646404"/>
              <a:gd name="connsiteY5" fmla="*/ 1024622 h 1195568"/>
              <a:gd name="connsiteX6" fmla="*/ 5381183 w 9646404"/>
              <a:gd name="connsiteY6" fmla="*/ 1048681 h 1195568"/>
              <a:gd name="connsiteX7" fmla="*/ 4393646 w 9646404"/>
              <a:gd name="connsiteY7" fmla="*/ 996131 h 1195568"/>
              <a:gd name="connsiteX8" fmla="*/ 3955607 w 9646404"/>
              <a:gd name="connsiteY8" fmla="*/ 926535 h 1195568"/>
              <a:gd name="connsiteX9" fmla="*/ 267697 w 9646404"/>
              <a:gd name="connsiteY9" fmla="*/ 872094 h 1195568"/>
              <a:gd name="connsiteX0" fmla="*/ 267697 w 9646404"/>
              <a:gd name="connsiteY0" fmla="*/ 872094 h 1195568"/>
              <a:gd name="connsiteX1" fmla="*/ 2349427 w 9646404"/>
              <a:gd name="connsiteY1" fmla="*/ 332468 h 1195568"/>
              <a:gd name="connsiteX2" fmla="*/ 3004689 w 9646404"/>
              <a:gd name="connsiteY2" fmla="*/ 165904 h 1195568"/>
              <a:gd name="connsiteX3" fmla="*/ 7517799 w 9646404"/>
              <a:gd name="connsiteY3" fmla="*/ 308379 h 1195568"/>
              <a:gd name="connsiteX4" fmla="*/ 8860175 w 9646404"/>
              <a:gd name="connsiteY4" fmla="*/ 23006 h 1195568"/>
              <a:gd name="connsiteX5" fmla="*/ 9066572 w 9646404"/>
              <a:gd name="connsiteY5" fmla="*/ 1024622 h 1195568"/>
              <a:gd name="connsiteX6" fmla="*/ 5381183 w 9646404"/>
              <a:gd name="connsiteY6" fmla="*/ 1048681 h 1195568"/>
              <a:gd name="connsiteX7" fmla="*/ 4393646 w 9646404"/>
              <a:gd name="connsiteY7" fmla="*/ 996131 h 1195568"/>
              <a:gd name="connsiteX8" fmla="*/ 3955607 w 9646404"/>
              <a:gd name="connsiteY8" fmla="*/ 926535 h 1195568"/>
              <a:gd name="connsiteX9" fmla="*/ 267697 w 9646404"/>
              <a:gd name="connsiteY9" fmla="*/ 872094 h 1195568"/>
              <a:gd name="connsiteX0" fmla="*/ 267697 w 9646404"/>
              <a:gd name="connsiteY0" fmla="*/ 872094 h 1195568"/>
              <a:gd name="connsiteX1" fmla="*/ 2349427 w 9646404"/>
              <a:gd name="connsiteY1" fmla="*/ 332468 h 1195568"/>
              <a:gd name="connsiteX2" fmla="*/ 6482759 w 9646404"/>
              <a:gd name="connsiteY2" fmla="*/ 165904 h 1195568"/>
              <a:gd name="connsiteX3" fmla="*/ 7517799 w 9646404"/>
              <a:gd name="connsiteY3" fmla="*/ 308379 h 1195568"/>
              <a:gd name="connsiteX4" fmla="*/ 8860175 w 9646404"/>
              <a:gd name="connsiteY4" fmla="*/ 23006 h 1195568"/>
              <a:gd name="connsiteX5" fmla="*/ 9066572 w 9646404"/>
              <a:gd name="connsiteY5" fmla="*/ 1024622 h 1195568"/>
              <a:gd name="connsiteX6" fmla="*/ 5381183 w 9646404"/>
              <a:gd name="connsiteY6" fmla="*/ 1048681 h 1195568"/>
              <a:gd name="connsiteX7" fmla="*/ 4393646 w 9646404"/>
              <a:gd name="connsiteY7" fmla="*/ 996131 h 1195568"/>
              <a:gd name="connsiteX8" fmla="*/ 3955607 w 9646404"/>
              <a:gd name="connsiteY8" fmla="*/ 926535 h 1195568"/>
              <a:gd name="connsiteX9" fmla="*/ 267697 w 9646404"/>
              <a:gd name="connsiteY9" fmla="*/ 872094 h 1195568"/>
              <a:gd name="connsiteX0" fmla="*/ 267697 w 9646404"/>
              <a:gd name="connsiteY0" fmla="*/ 872094 h 1195568"/>
              <a:gd name="connsiteX1" fmla="*/ 2349427 w 9646404"/>
              <a:gd name="connsiteY1" fmla="*/ 332468 h 1195568"/>
              <a:gd name="connsiteX2" fmla="*/ 6482759 w 9646404"/>
              <a:gd name="connsiteY2" fmla="*/ 165904 h 1195568"/>
              <a:gd name="connsiteX3" fmla="*/ 7517799 w 9646404"/>
              <a:gd name="connsiteY3" fmla="*/ 308379 h 1195568"/>
              <a:gd name="connsiteX4" fmla="*/ 8860175 w 9646404"/>
              <a:gd name="connsiteY4" fmla="*/ 23006 h 1195568"/>
              <a:gd name="connsiteX5" fmla="*/ 9066572 w 9646404"/>
              <a:gd name="connsiteY5" fmla="*/ 1024622 h 1195568"/>
              <a:gd name="connsiteX6" fmla="*/ 5381183 w 9646404"/>
              <a:gd name="connsiteY6" fmla="*/ 1048681 h 1195568"/>
              <a:gd name="connsiteX7" fmla="*/ 4393646 w 9646404"/>
              <a:gd name="connsiteY7" fmla="*/ 996131 h 1195568"/>
              <a:gd name="connsiteX8" fmla="*/ 3955607 w 9646404"/>
              <a:gd name="connsiteY8" fmla="*/ 926535 h 1195568"/>
              <a:gd name="connsiteX9" fmla="*/ 267697 w 9646404"/>
              <a:gd name="connsiteY9" fmla="*/ 872094 h 1195568"/>
              <a:gd name="connsiteX0" fmla="*/ 267697 w 9646404"/>
              <a:gd name="connsiteY0" fmla="*/ 872094 h 1256270"/>
              <a:gd name="connsiteX1" fmla="*/ 2349427 w 9646404"/>
              <a:gd name="connsiteY1" fmla="*/ 332468 h 1256270"/>
              <a:gd name="connsiteX2" fmla="*/ 6482759 w 9646404"/>
              <a:gd name="connsiteY2" fmla="*/ 165904 h 1256270"/>
              <a:gd name="connsiteX3" fmla="*/ 7517799 w 9646404"/>
              <a:gd name="connsiteY3" fmla="*/ 308379 h 1256270"/>
              <a:gd name="connsiteX4" fmla="*/ 8860175 w 9646404"/>
              <a:gd name="connsiteY4" fmla="*/ 23006 h 1256270"/>
              <a:gd name="connsiteX5" fmla="*/ 9066572 w 9646404"/>
              <a:gd name="connsiteY5" fmla="*/ 1024622 h 1256270"/>
              <a:gd name="connsiteX6" fmla="*/ 7046263 w 9646404"/>
              <a:gd name="connsiteY6" fmla="*/ 1252261 h 1256270"/>
              <a:gd name="connsiteX7" fmla="*/ 5381183 w 9646404"/>
              <a:gd name="connsiteY7" fmla="*/ 1048681 h 1256270"/>
              <a:gd name="connsiteX8" fmla="*/ 4393646 w 9646404"/>
              <a:gd name="connsiteY8" fmla="*/ 996131 h 1256270"/>
              <a:gd name="connsiteX9" fmla="*/ 3955607 w 9646404"/>
              <a:gd name="connsiteY9" fmla="*/ 926535 h 1256270"/>
              <a:gd name="connsiteX10" fmla="*/ 267697 w 9646404"/>
              <a:gd name="connsiteY10" fmla="*/ 872094 h 1256270"/>
              <a:gd name="connsiteX0" fmla="*/ 267697 w 9646404"/>
              <a:gd name="connsiteY0" fmla="*/ 872094 h 1256271"/>
              <a:gd name="connsiteX1" fmla="*/ 2349427 w 9646404"/>
              <a:gd name="connsiteY1" fmla="*/ 332468 h 1256271"/>
              <a:gd name="connsiteX2" fmla="*/ 6482759 w 9646404"/>
              <a:gd name="connsiteY2" fmla="*/ 165904 h 1256271"/>
              <a:gd name="connsiteX3" fmla="*/ 8138349 w 9646404"/>
              <a:gd name="connsiteY3" fmla="*/ 308379 h 1256271"/>
              <a:gd name="connsiteX4" fmla="*/ 8860175 w 9646404"/>
              <a:gd name="connsiteY4" fmla="*/ 23006 h 1256271"/>
              <a:gd name="connsiteX5" fmla="*/ 9066572 w 9646404"/>
              <a:gd name="connsiteY5" fmla="*/ 1024622 h 1256271"/>
              <a:gd name="connsiteX6" fmla="*/ 7046263 w 9646404"/>
              <a:gd name="connsiteY6" fmla="*/ 1252261 h 1256271"/>
              <a:gd name="connsiteX7" fmla="*/ 5381183 w 9646404"/>
              <a:gd name="connsiteY7" fmla="*/ 1048681 h 1256271"/>
              <a:gd name="connsiteX8" fmla="*/ 4393646 w 9646404"/>
              <a:gd name="connsiteY8" fmla="*/ 996131 h 1256271"/>
              <a:gd name="connsiteX9" fmla="*/ 3955607 w 9646404"/>
              <a:gd name="connsiteY9" fmla="*/ 926535 h 1256271"/>
              <a:gd name="connsiteX10" fmla="*/ 267697 w 9646404"/>
              <a:gd name="connsiteY10" fmla="*/ 872094 h 1256271"/>
              <a:gd name="connsiteX0" fmla="*/ 267697 w 9646404"/>
              <a:gd name="connsiteY0" fmla="*/ 872094 h 1256271"/>
              <a:gd name="connsiteX1" fmla="*/ 2349427 w 9646404"/>
              <a:gd name="connsiteY1" fmla="*/ 332468 h 1256271"/>
              <a:gd name="connsiteX2" fmla="*/ 6482759 w 9646404"/>
              <a:gd name="connsiteY2" fmla="*/ 165904 h 1256271"/>
              <a:gd name="connsiteX3" fmla="*/ 8138349 w 9646404"/>
              <a:gd name="connsiteY3" fmla="*/ 308379 h 1256271"/>
              <a:gd name="connsiteX4" fmla="*/ 8860175 w 9646404"/>
              <a:gd name="connsiteY4" fmla="*/ 23006 h 1256271"/>
              <a:gd name="connsiteX5" fmla="*/ 9066572 w 9646404"/>
              <a:gd name="connsiteY5" fmla="*/ 1024622 h 1256271"/>
              <a:gd name="connsiteX6" fmla="*/ 7046263 w 9646404"/>
              <a:gd name="connsiteY6" fmla="*/ 1252261 h 1256271"/>
              <a:gd name="connsiteX7" fmla="*/ 5381183 w 9646404"/>
              <a:gd name="connsiteY7" fmla="*/ 1048681 h 1256271"/>
              <a:gd name="connsiteX8" fmla="*/ 4393646 w 9646404"/>
              <a:gd name="connsiteY8" fmla="*/ 996131 h 1256271"/>
              <a:gd name="connsiteX9" fmla="*/ 3955607 w 9646404"/>
              <a:gd name="connsiteY9" fmla="*/ 926535 h 1256271"/>
              <a:gd name="connsiteX10" fmla="*/ 267697 w 9646404"/>
              <a:gd name="connsiteY10" fmla="*/ 872094 h 1256271"/>
              <a:gd name="connsiteX0" fmla="*/ 267697 w 9646404"/>
              <a:gd name="connsiteY0" fmla="*/ 872094 h 1256271"/>
              <a:gd name="connsiteX1" fmla="*/ 2349427 w 9646404"/>
              <a:gd name="connsiteY1" fmla="*/ 332468 h 1256271"/>
              <a:gd name="connsiteX2" fmla="*/ 6482759 w 9646404"/>
              <a:gd name="connsiteY2" fmla="*/ 165904 h 1256271"/>
              <a:gd name="connsiteX3" fmla="*/ 8138349 w 9646404"/>
              <a:gd name="connsiteY3" fmla="*/ 308379 h 1256271"/>
              <a:gd name="connsiteX4" fmla="*/ 8860175 w 9646404"/>
              <a:gd name="connsiteY4" fmla="*/ 23006 h 1256271"/>
              <a:gd name="connsiteX5" fmla="*/ 9066572 w 9646404"/>
              <a:gd name="connsiteY5" fmla="*/ 1024622 h 1256271"/>
              <a:gd name="connsiteX6" fmla="*/ 7046263 w 9646404"/>
              <a:gd name="connsiteY6" fmla="*/ 1252261 h 1256271"/>
              <a:gd name="connsiteX7" fmla="*/ 5381183 w 9646404"/>
              <a:gd name="connsiteY7" fmla="*/ 1048681 h 1256271"/>
              <a:gd name="connsiteX8" fmla="*/ 4393646 w 9646404"/>
              <a:gd name="connsiteY8" fmla="*/ 996131 h 1256271"/>
              <a:gd name="connsiteX9" fmla="*/ 3955607 w 9646404"/>
              <a:gd name="connsiteY9" fmla="*/ 926535 h 1256271"/>
              <a:gd name="connsiteX10" fmla="*/ 267697 w 9646404"/>
              <a:gd name="connsiteY10" fmla="*/ 872094 h 1256271"/>
              <a:gd name="connsiteX0" fmla="*/ 267697 w 9646404"/>
              <a:gd name="connsiteY0" fmla="*/ 872094 h 1253500"/>
              <a:gd name="connsiteX1" fmla="*/ 2349427 w 9646404"/>
              <a:gd name="connsiteY1" fmla="*/ 332468 h 1253500"/>
              <a:gd name="connsiteX2" fmla="*/ 6482759 w 9646404"/>
              <a:gd name="connsiteY2" fmla="*/ 165904 h 1253500"/>
              <a:gd name="connsiteX3" fmla="*/ 8138349 w 9646404"/>
              <a:gd name="connsiteY3" fmla="*/ 308379 h 1253500"/>
              <a:gd name="connsiteX4" fmla="*/ 8860175 w 9646404"/>
              <a:gd name="connsiteY4" fmla="*/ 23006 h 1253500"/>
              <a:gd name="connsiteX5" fmla="*/ 9066572 w 9646404"/>
              <a:gd name="connsiteY5" fmla="*/ 1024622 h 1253500"/>
              <a:gd name="connsiteX6" fmla="*/ 9038573 w 9646404"/>
              <a:gd name="connsiteY6" fmla="*/ 1056114 h 1253500"/>
              <a:gd name="connsiteX7" fmla="*/ 7046263 w 9646404"/>
              <a:gd name="connsiteY7" fmla="*/ 1252261 h 1253500"/>
              <a:gd name="connsiteX8" fmla="*/ 5381183 w 9646404"/>
              <a:gd name="connsiteY8" fmla="*/ 1048681 h 1253500"/>
              <a:gd name="connsiteX9" fmla="*/ 4393646 w 9646404"/>
              <a:gd name="connsiteY9" fmla="*/ 996131 h 1253500"/>
              <a:gd name="connsiteX10" fmla="*/ 3955607 w 9646404"/>
              <a:gd name="connsiteY10" fmla="*/ 926535 h 1253500"/>
              <a:gd name="connsiteX11" fmla="*/ 267697 w 9646404"/>
              <a:gd name="connsiteY11" fmla="*/ 872094 h 1253500"/>
              <a:gd name="connsiteX0" fmla="*/ 267697 w 9646404"/>
              <a:gd name="connsiteY0" fmla="*/ 872094 h 1253500"/>
              <a:gd name="connsiteX1" fmla="*/ 2349427 w 9646404"/>
              <a:gd name="connsiteY1" fmla="*/ 332468 h 1253500"/>
              <a:gd name="connsiteX2" fmla="*/ 6482759 w 9646404"/>
              <a:gd name="connsiteY2" fmla="*/ 165904 h 1253500"/>
              <a:gd name="connsiteX3" fmla="*/ 8138349 w 9646404"/>
              <a:gd name="connsiteY3" fmla="*/ 308379 h 1253500"/>
              <a:gd name="connsiteX4" fmla="*/ 8860175 w 9646404"/>
              <a:gd name="connsiteY4" fmla="*/ 23006 h 1253500"/>
              <a:gd name="connsiteX5" fmla="*/ 9066572 w 9646404"/>
              <a:gd name="connsiteY5" fmla="*/ 1024622 h 1253500"/>
              <a:gd name="connsiteX6" fmla="*/ 9038573 w 9646404"/>
              <a:gd name="connsiteY6" fmla="*/ 1056114 h 1253500"/>
              <a:gd name="connsiteX7" fmla="*/ 7046263 w 9646404"/>
              <a:gd name="connsiteY7" fmla="*/ 1252261 h 1253500"/>
              <a:gd name="connsiteX8" fmla="*/ 5381183 w 9646404"/>
              <a:gd name="connsiteY8" fmla="*/ 1048681 h 1253500"/>
              <a:gd name="connsiteX9" fmla="*/ 4393646 w 9646404"/>
              <a:gd name="connsiteY9" fmla="*/ 996131 h 1253500"/>
              <a:gd name="connsiteX10" fmla="*/ 3955607 w 9646404"/>
              <a:gd name="connsiteY10" fmla="*/ 926535 h 1253500"/>
              <a:gd name="connsiteX11" fmla="*/ 267697 w 9646404"/>
              <a:gd name="connsiteY11" fmla="*/ 872094 h 1253500"/>
              <a:gd name="connsiteX0" fmla="*/ 267697 w 9646404"/>
              <a:gd name="connsiteY0" fmla="*/ 872094 h 1253500"/>
              <a:gd name="connsiteX1" fmla="*/ 2349427 w 9646404"/>
              <a:gd name="connsiteY1" fmla="*/ 332468 h 1253500"/>
              <a:gd name="connsiteX2" fmla="*/ 6482759 w 9646404"/>
              <a:gd name="connsiteY2" fmla="*/ 165904 h 1253500"/>
              <a:gd name="connsiteX3" fmla="*/ 8138349 w 9646404"/>
              <a:gd name="connsiteY3" fmla="*/ 308379 h 1253500"/>
              <a:gd name="connsiteX4" fmla="*/ 8860175 w 9646404"/>
              <a:gd name="connsiteY4" fmla="*/ 23006 h 1253500"/>
              <a:gd name="connsiteX5" fmla="*/ 9066572 w 9646404"/>
              <a:gd name="connsiteY5" fmla="*/ 1024622 h 1253500"/>
              <a:gd name="connsiteX6" fmla="*/ 9038573 w 9646404"/>
              <a:gd name="connsiteY6" fmla="*/ 1056114 h 1253500"/>
              <a:gd name="connsiteX7" fmla="*/ 7046263 w 9646404"/>
              <a:gd name="connsiteY7" fmla="*/ 1252261 h 1253500"/>
              <a:gd name="connsiteX8" fmla="*/ 5381183 w 9646404"/>
              <a:gd name="connsiteY8" fmla="*/ 1048681 h 1253500"/>
              <a:gd name="connsiteX9" fmla="*/ 4393646 w 9646404"/>
              <a:gd name="connsiteY9" fmla="*/ 996131 h 1253500"/>
              <a:gd name="connsiteX10" fmla="*/ 3955607 w 9646404"/>
              <a:gd name="connsiteY10" fmla="*/ 926535 h 1253500"/>
              <a:gd name="connsiteX11" fmla="*/ 267697 w 9646404"/>
              <a:gd name="connsiteY11" fmla="*/ 872094 h 1253500"/>
              <a:gd name="connsiteX0" fmla="*/ 267697 w 9646404"/>
              <a:gd name="connsiteY0" fmla="*/ 872094 h 1253500"/>
              <a:gd name="connsiteX1" fmla="*/ 2349427 w 9646404"/>
              <a:gd name="connsiteY1" fmla="*/ 332468 h 1253500"/>
              <a:gd name="connsiteX2" fmla="*/ 6482759 w 9646404"/>
              <a:gd name="connsiteY2" fmla="*/ 165904 h 1253500"/>
              <a:gd name="connsiteX3" fmla="*/ 8138349 w 9646404"/>
              <a:gd name="connsiteY3" fmla="*/ 308379 h 1253500"/>
              <a:gd name="connsiteX4" fmla="*/ 8860175 w 9646404"/>
              <a:gd name="connsiteY4" fmla="*/ 23006 h 1253500"/>
              <a:gd name="connsiteX5" fmla="*/ 9066572 w 9646404"/>
              <a:gd name="connsiteY5" fmla="*/ 1024622 h 1253500"/>
              <a:gd name="connsiteX6" fmla="*/ 9038573 w 9646404"/>
              <a:gd name="connsiteY6" fmla="*/ 1056114 h 1253500"/>
              <a:gd name="connsiteX7" fmla="*/ 7046263 w 9646404"/>
              <a:gd name="connsiteY7" fmla="*/ 1252261 h 1253500"/>
              <a:gd name="connsiteX8" fmla="*/ 5381183 w 9646404"/>
              <a:gd name="connsiteY8" fmla="*/ 1048681 h 1253500"/>
              <a:gd name="connsiteX9" fmla="*/ 4393646 w 9646404"/>
              <a:gd name="connsiteY9" fmla="*/ 996131 h 1253500"/>
              <a:gd name="connsiteX10" fmla="*/ 267697 w 9646404"/>
              <a:gd name="connsiteY10" fmla="*/ 872094 h 1253500"/>
              <a:gd name="connsiteX0" fmla="*/ 267697 w 9646404"/>
              <a:gd name="connsiteY0" fmla="*/ 976391 h 1357797"/>
              <a:gd name="connsiteX1" fmla="*/ 2112753 w 9646404"/>
              <a:gd name="connsiteY1" fmla="*/ 270174 h 1357797"/>
              <a:gd name="connsiteX2" fmla="*/ 6482759 w 9646404"/>
              <a:gd name="connsiteY2" fmla="*/ 270201 h 1357797"/>
              <a:gd name="connsiteX3" fmla="*/ 8138349 w 9646404"/>
              <a:gd name="connsiteY3" fmla="*/ 412676 h 1357797"/>
              <a:gd name="connsiteX4" fmla="*/ 8860175 w 9646404"/>
              <a:gd name="connsiteY4" fmla="*/ 127303 h 1357797"/>
              <a:gd name="connsiteX5" fmla="*/ 9066572 w 9646404"/>
              <a:gd name="connsiteY5" fmla="*/ 1128919 h 1357797"/>
              <a:gd name="connsiteX6" fmla="*/ 9038573 w 9646404"/>
              <a:gd name="connsiteY6" fmla="*/ 1160411 h 1357797"/>
              <a:gd name="connsiteX7" fmla="*/ 7046263 w 9646404"/>
              <a:gd name="connsiteY7" fmla="*/ 1356558 h 1357797"/>
              <a:gd name="connsiteX8" fmla="*/ 5381183 w 9646404"/>
              <a:gd name="connsiteY8" fmla="*/ 1152978 h 1357797"/>
              <a:gd name="connsiteX9" fmla="*/ 4393646 w 9646404"/>
              <a:gd name="connsiteY9" fmla="*/ 1100428 h 1357797"/>
              <a:gd name="connsiteX10" fmla="*/ 267697 w 9646404"/>
              <a:gd name="connsiteY10" fmla="*/ 976391 h 1357797"/>
              <a:gd name="connsiteX0" fmla="*/ 267697 w 9646404"/>
              <a:gd name="connsiteY0" fmla="*/ 976391 h 1360568"/>
              <a:gd name="connsiteX1" fmla="*/ 2112753 w 9646404"/>
              <a:gd name="connsiteY1" fmla="*/ 270174 h 1360568"/>
              <a:gd name="connsiteX2" fmla="*/ 6482759 w 9646404"/>
              <a:gd name="connsiteY2" fmla="*/ 270201 h 1360568"/>
              <a:gd name="connsiteX3" fmla="*/ 8138349 w 9646404"/>
              <a:gd name="connsiteY3" fmla="*/ 412676 h 1360568"/>
              <a:gd name="connsiteX4" fmla="*/ 8860175 w 9646404"/>
              <a:gd name="connsiteY4" fmla="*/ 127303 h 1360568"/>
              <a:gd name="connsiteX5" fmla="*/ 9066572 w 9646404"/>
              <a:gd name="connsiteY5" fmla="*/ 1128919 h 1360568"/>
              <a:gd name="connsiteX6" fmla="*/ 7046263 w 9646404"/>
              <a:gd name="connsiteY6" fmla="*/ 1356558 h 1360568"/>
              <a:gd name="connsiteX7" fmla="*/ 5381183 w 9646404"/>
              <a:gd name="connsiteY7" fmla="*/ 1152978 h 1360568"/>
              <a:gd name="connsiteX8" fmla="*/ 4393646 w 9646404"/>
              <a:gd name="connsiteY8" fmla="*/ 1100428 h 1360568"/>
              <a:gd name="connsiteX9" fmla="*/ 267697 w 9646404"/>
              <a:gd name="connsiteY9" fmla="*/ 976391 h 1360568"/>
              <a:gd name="connsiteX0" fmla="*/ 2629078 w 7881836"/>
              <a:gd name="connsiteY0" fmla="*/ 1100428 h 1360568"/>
              <a:gd name="connsiteX1" fmla="*/ 348185 w 7881836"/>
              <a:gd name="connsiteY1" fmla="*/ 270174 h 1360568"/>
              <a:gd name="connsiteX2" fmla="*/ 4718191 w 7881836"/>
              <a:gd name="connsiteY2" fmla="*/ 270201 h 1360568"/>
              <a:gd name="connsiteX3" fmla="*/ 6373781 w 7881836"/>
              <a:gd name="connsiteY3" fmla="*/ 412676 h 1360568"/>
              <a:gd name="connsiteX4" fmla="*/ 7095607 w 7881836"/>
              <a:gd name="connsiteY4" fmla="*/ 127303 h 1360568"/>
              <a:gd name="connsiteX5" fmla="*/ 7302004 w 7881836"/>
              <a:gd name="connsiteY5" fmla="*/ 1128919 h 1360568"/>
              <a:gd name="connsiteX6" fmla="*/ 5281695 w 7881836"/>
              <a:gd name="connsiteY6" fmla="*/ 1356558 h 1360568"/>
              <a:gd name="connsiteX7" fmla="*/ 3616615 w 7881836"/>
              <a:gd name="connsiteY7" fmla="*/ 1152978 h 1360568"/>
              <a:gd name="connsiteX8" fmla="*/ 2629078 w 7881836"/>
              <a:gd name="connsiteY8" fmla="*/ 1100428 h 1360568"/>
              <a:gd name="connsiteX0" fmla="*/ 1199308 w 7881836"/>
              <a:gd name="connsiteY0" fmla="*/ 850556 h 1360568"/>
              <a:gd name="connsiteX1" fmla="*/ 348185 w 7881836"/>
              <a:gd name="connsiteY1" fmla="*/ 270174 h 1360568"/>
              <a:gd name="connsiteX2" fmla="*/ 4718191 w 7881836"/>
              <a:gd name="connsiteY2" fmla="*/ 270201 h 1360568"/>
              <a:gd name="connsiteX3" fmla="*/ 6373781 w 7881836"/>
              <a:gd name="connsiteY3" fmla="*/ 412676 h 1360568"/>
              <a:gd name="connsiteX4" fmla="*/ 7095607 w 7881836"/>
              <a:gd name="connsiteY4" fmla="*/ 127303 h 1360568"/>
              <a:gd name="connsiteX5" fmla="*/ 7302004 w 7881836"/>
              <a:gd name="connsiteY5" fmla="*/ 1128919 h 1360568"/>
              <a:gd name="connsiteX6" fmla="*/ 5281695 w 7881836"/>
              <a:gd name="connsiteY6" fmla="*/ 1356558 h 1360568"/>
              <a:gd name="connsiteX7" fmla="*/ 3616615 w 7881836"/>
              <a:gd name="connsiteY7" fmla="*/ 1152978 h 1360568"/>
              <a:gd name="connsiteX8" fmla="*/ 1199308 w 7881836"/>
              <a:gd name="connsiteY8" fmla="*/ 850556 h 1360568"/>
              <a:gd name="connsiteX0" fmla="*/ 544738 w 9585730"/>
              <a:gd name="connsiteY0" fmla="*/ 600684 h 1360568"/>
              <a:gd name="connsiteX1" fmla="*/ 2052079 w 9585730"/>
              <a:gd name="connsiteY1" fmla="*/ 270174 h 1360568"/>
              <a:gd name="connsiteX2" fmla="*/ 6422085 w 9585730"/>
              <a:gd name="connsiteY2" fmla="*/ 270201 h 1360568"/>
              <a:gd name="connsiteX3" fmla="*/ 8077675 w 9585730"/>
              <a:gd name="connsiteY3" fmla="*/ 412676 h 1360568"/>
              <a:gd name="connsiteX4" fmla="*/ 8799501 w 9585730"/>
              <a:gd name="connsiteY4" fmla="*/ 127303 h 1360568"/>
              <a:gd name="connsiteX5" fmla="*/ 9005898 w 9585730"/>
              <a:gd name="connsiteY5" fmla="*/ 1128919 h 1360568"/>
              <a:gd name="connsiteX6" fmla="*/ 6985589 w 9585730"/>
              <a:gd name="connsiteY6" fmla="*/ 1356558 h 1360568"/>
              <a:gd name="connsiteX7" fmla="*/ 5320509 w 9585730"/>
              <a:gd name="connsiteY7" fmla="*/ 1152978 h 1360568"/>
              <a:gd name="connsiteX8" fmla="*/ 544738 w 9585730"/>
              <a:gd name="connsiteY8" fmla="*/ 600684 h 1360568"/>
              <a:gd name="connsiteX0" fmla="*/ 594296 w 9635288"/>
              <a:gd name="connsiteY0" fmla="*/ 600684 h 1360568"/>
              <a:gd name="connsiteX1" fmla="*/ 1804289 w 9635288"/>
              <a:gd name="connsiteY1" fmla="*/ 270174 h 1360568"/>
              <a:gd name="connsiteX2" fmla="*/ 6471643 w 9635288"/>
              <a:gd name="connsiteY2" fmla="*/ 270201 h 1360568"/>
              <a:gd name="connsiteX3" fmla="*/ 8127233 w 9635288"/>
              <a:gd name="connsiteY3" fmla="*/ 412676 h 1360568"/>
              <a:gd name="connsiteX4" fmla="*/ 8849059 w 9635288"/>
              <a:gd name="connsiteY4" fmla="*/ 127303 h 1360568"/>
              <a:gd name="connsiteX5" fmla="*/ 9055456 w 9635288"/>
              <a:gd name="connsiteY5" fmla="*/ 1128919 h 1360568"/>
              <a:gd name="connsiteX6" fmla="*/ 7035147 w 9635288"/>
              <a:gd name="connsiteY6" fmla="*/ 1356558 h 1360568"/>
              <a:gd name="connsiteX7" fmla="*/ 5370067 w 9635288"/>
              <a:gd name="connsiteY7" fmla="*/ 1152978 h 1360568"/>
              <a:gd name="connsiteX8" fmla="*/ 594296 w 9635288"/>
              <a:gd name="connsiteY8" fmla="*/ 600684 h 1360568"/>
              <a:gd name="connsiteX0" fmla="*/ 594296 w 9635288"/>
              <a:gd name="connsiteY0" fmla="*/ 600684 h 1360568"/>
              <a:gd name="connsiteX1" fmla="*/ 1804289 w 9635288"/>
              <a:gd name="connsiteY1" fmla="*/ 270174 h 1360568"/>
              <a:gd name="connsiteX2" fmla="*/ 6471643 w 9635288"/>
              <a:gd name="connsiteY2" fmla="*/ 270201 h 1360568"/>
              <a:gd name="connsiteX3" fmla="*/ 7879443 w 9635288"/>
              <a:gd name="connsiteY3" fmla="*/ 246086 h 1360568"/>
              <a:gd name="connsiteX4" fmla="*/ 8849059 w 9635288"/>
              <a:gd name="connsiteY4" fmla="*/ 127303 h 1360568"/>
              <a:gd name="connsiteX5" fmla="*/ 9055456 w 9635288"/>
              <a:gd name="connsiteY5" fmla="*/ 1128919 h 1360568"/>
              <a:gd name="connsiteX6" fmla="*/ 7035147 w 9635288"/>
              <a:gd name="connsiteY6" fmla="*/ 1356558 h 1360568"/>
              <a:gd name="connsiteX7" fmla="*/ 5370067 w 9635288"/>
              <a:gd name="connsiteY7" fmla="*/ 1152978 h 1360568"/>
              <a:gd name="connsiteX8" fmla="*/ 594296 w 9635288"/>
              <a:gd name="connsiteY8" fmla="*/ 600684 h 1360568"/>
              <a:gd name="connsiteX0" fmla="*/ 594296 w 9673218"/>
              <a:gd name="connsiteY0" fmla="*/ 600684 h 1583612"/>
              <a:gd name="connsiteX1" fmla="*/ 1804289 w 9673218"/>
              <a:gd name="connsiteY1" fmla="*/ 270174 h 1583612"/>
              <a:gd name="connsiteX2" fmla="*/ 6471643 w 9673218"/>
              <a:gd name="connsiteY2" fmla="*/ 270201 h 1583612"/>
              <a:gd name="connsiteX3" fmla="*/ 7879443 w 9673218"/>
              <a:gd name="connsiteY3" fmla="*/ 246086 h 1583612"/>
              <a:gd name="connsiteX4" fmla="*/ 8849059 w 9673218"/>
              <a:gd name="connsiteY4" fmla="*/ 127303 h 1583612"/>
              <a:gd name="connsiteX5" fmla="*/ 9093386 w 9673218"/>
              <a:gd name="connsiteY5" fmla="*/ 1378736 h 1583612"/>
              <a:gd name="connsiteX6" fmla="*/ 7035147 w 9673218"/>
              <a:gd name="connsiteY6" fmla="*/ 1356558 h 1583612"/>
              <a:gd name="connsiteX7" fmla="*/ 5370067 w 9673218"/>
              <a:gd name="connsiteY7" fmla="*/ 1152978 h 1583612"/>
              <a:gd name="connsiteX8" fmla="*/ 594296 w 9673218"/>
              <a:gd name="connsiteY8" fmla="*/ 600684 h 1583612"/>
              <a:gd name="connsiteX0" fmla="*/ 594296 w 9317770"/>
              <a:gd name="connsiteY0" fmla="*/ 600684 h 1583612"/>
              <a:gd name="connsiteX1" fmla="*/ 1804289 w 9317770"/>
              <a:gd name="connsiteY1" fmla="*/ 270174 h 1583612"/>
              <a:gd name="connsiteX2" fmla="*/ 6471643 w 9317770"/>
              <a:gd name="connsiteY2" fmla="*/ 270201 h 1583612"/>
              <a:gd name="connsiteX3" fmla="*/ 7879443 w 9317770"/>
              <a:gd name="connsiteY3" fmla="*/ 246086 h 1583612"/>
              <a:gd name="connsiteX4" fmla="*/ 8849059 w 9317770"/>
              <a:gd name="connsiteY4" fmla="*/ 127303 h 1583612"/>
              <a:gd name="connsiteX5" fmla="*/ 9093386 w 9317770"/>
              <a:gd name="connsiteY5" fmla="*/ 1378736 h 1583612"/>
              <a:gd name="connsiteX6" fmla="*/ 7035147 w 9317770"/>
              <a:gd name="connsiteY6" fmla="*/ 1356558 h 1583612"/>
              <a:gd name="connsiteX7" fmla="*/ 5370067 w 9317770"/>
              <a:gd name="connsiteY7" fmla="*/ 1152978 h 1583612"/>
              <a:gd name="connsiteX8" fmla="*/ 594296 w 9317770"/>
              <a:gd name="connsiteY8" fmla="*/ 600684 h 1583612"/>
              <a:gd name="connsiteX0" fmla="*/ 594296 w 9346158"/>
              <a:gd name="connsiteY0" fmla="*/ 600684 h 1583612"/>
              <a:gd name="connsiteX1" fmla="*/ 1804289 w 9346158"/>
              <a:gd name="connsiteY1" fmla="*/ 270174 h 1583612"/>
              <a:gd name="connsiteX2" fmla="*/ 6471643 w 9346158"/>
              <a:gd name="connsiteY2" fmla="*/ 270201 h 1583612"/>
              <a:gd name="connsiteX3" fmla="*/ 7879443 w 9346158"/>
              <a:gd name="connsiteY3" fmla="*/ 246086 h 1583612"/>
              <a:gd name="connsiteX4" fmla="*/ 8849059 w 9346158"/>
              <a:gd name="connsiteY4" fmla="*/ 127303 h 1583612"/>
              <a:gd name="connsiteX5" fmla="*/ 9093386 w 9346158"/>
              <a:gd name="connsiteY5" fmla="*/ 1378736 h 1583612"/>
              <a:gd name="connsiteX6" fmla="*/ 7035147 w 9346158"/>
              <a:gd name="connsiteY6" fmla="*/ 1356558 h 1583612"/>
              <a:gd name="connsiteX7" fmla="*/ 5370067 w 9346158"/>
              <a:gd name="connsiteY7" fmla="*/ 1152978 h 1583612"/>
              <a:gd name="connsiteX8" fmla="*/ 594296 w 9346158"/>
              <a:gd name="connsiteY8" fmla="*/ 600684 h 1583612"/>
              <a:gd name="connsiteX0" fmla="*/ 594296 w 9406670"/>
              <a:gd name="connsiteY0" fmla="*/ 600684 h 1583612"/>
              <a:gd name="connsiteX1" fmla="*/ 1804289 w 9406670"/>
              <a:gd name="connsiteY1" fmla="*/ 270174 h 1583612"/>
              <a:gd name="connsiteX2" fmla="*/ 6471643 w 9406670"/>
              <a:gd name="connsiteY2" fmla="*/ 270201 h 1583612"/>
              <a:gd name="connsiteX3" fmla="*/ 7879443 w 9406670"/>
              <a:gd name="connsiteY3" fmla="*/ 246086 h 1583612"/>
              <a:gd name="connsiteX4" fmla="*/ 8849059 w 9406670"/>
              <a:gd name="connsiteY4" fmla="*/ 127303 h 1583612"/>
              <a:gd name="connsiteX5" fmla="*/ 9093386 w 9406670"/>
              <a:gd name="connsiteY5" fmla="*/ 1378736 h 1583612"/>
              <a:gd name="connsiteX6" fmla="*/ 7035147 w 9406670"/>
              <a:gd name="connsiteY6" fmla="*/ 1356558 h 1583612"/>
              <a:gd name="connsiteX7" fmla="*/ 5370067 w 9406670"/>
              <a:gd name="connsiteY7" fmla="*/ 1152978 h 1583612"/>
              <a:gd name="connsiteX8" fmla="*/ 594296 w 9406670"/>
              <a:gd name="connsiteY8" fmla="*/ 600684 h 1583612"/>
              <a:gd name="connsiteX0" fmla="*/ 594296 w 9406670"/>
              <a:gd name="connsiteY0" fmla="*/ 665227 h 1648155"/>
              <a:gd name="connsiteX1" fmla="*/ 1804289 w 9406670"/>
              <a:gd name="connsiteY1" fmla="*/ 334717 h 1648155"/>
              <a:gd name="connsiteX2" fmla="*/ 6471643 w 9406670"/>
              <a:gd name="connsiteY2" fmla="*/ 334744 h 1648155"/>
              <a:gd name="connsiteX3" fmla="*/ 7879443 w 9406670"/>
              <a:gd name="connsiteY3" fmla="*/ 310629 h 1648155"/>
              <a:gd name="connsiteX4" fmla="*/ 7862277 w 9406670"/>
              <a:gd name="connsiteY4" fmla="*/ 292209 h 1648155"/>
              <a:gd name="connsiteX5" fmla="*/ 8849059 w 9406670"/>
              <a:gd name="connsiteY5" fmla="*/ 191846 h 1648155"/>
              <a:gd name="connsiteX6" fmla="*/ 9093386 w 9406670"/>
              <a:gd name="connsiteY6" fmla="*/ 1443279 h 1648155"/>
              <a:gd name="connsiteX7" fmla="*/ 7035147 w 9406670"/>
              <a:gd name="connsiteY7" fmla="*/ 1421101 h 1648155"/>
              <a:gd name="connsiteX8" fmla="*/ 5370067 w 9406670"/>
              <a:gd name="connsiteY8" fmla="*/ 1217521 h 1648155"/>
              <a:gd name="connsiteX9" fmla="*/ 594296 w 9406670"/>
              <a:gd name="connsiteY9" fmla="*/ 665227 h 1648155"/>
              <a:gd name="connsiteX0" fmla="*/ 594296 w 9406670"/>
              <a:gd name="connsiteY0" fmla="*/ 662156 h 1645084"/>
              <a:gd name="connsiteX1" fmla="*/ 1804289 w 9406670"/>
              <a:gd name="connsiteY1" fmla="*/ 331646 h 1645084"/>
              <a:gd name="connsiteX2" fmla="*/ 6471643 w 9406670"/>
              <a:gd name="connsiteY2" fmla="*/ 331673 h 1645084"/>
              <a:gd name="connsiteX3" fmla="*/ 7879443 w 9406670"/>
              <a:gd name="connsiteY3" fmla="*/ 307558 h 1645084"/>
              <a:gd name="connsiteX4" fmla="*/ 8849059 w 9406670"/>
              <a:gd name="connsiteY4" fmla="*/ 188775 h 1645084"/>
              <a:gd name="connsiteX5" fmla="*/ 9093386 w 9406670"/>
              <a:gd name="connsiteY5" fmla="*/ 1440208 h 1645084"/>
              <a:gd name="connsiteX6" fmla="*/ 7035147 w 9406670"/>
              <a:gd name="connsiteY6" fmla="*/ 1418030 h 1645084"/>
              <a:gd name="connsiteX7" fmla="*/ 5370067 w 9406670"/>
              <a:gd name="connsiteY7" fmla="*/ 1214450 h 1645084"/>
              <a:gd name="connsiteX8" fmla="*/ 594296 w 9406670"/>
              <a:gd name="connsiteY8" fmla="*/ 662156 h 1645084"/>
              <a:gd name="connsiteX0" fmla="*/ 594296 w 9406670"/>
              <a:gd name="connsiteY0" fmla="*/ 662156 h 1645084"/>
              <a:gd name="connsiteX1" fmla="*/ 1804289 w 9406670"/>
              <a:gd name="connsiteY1" fmla="*/ 331646 h 1645084"/>
              <a:gd name="connsiteX2" fmla="*/ 6471643 w 9406670"/>
              <a:gd name="connsiteY2" fmla="*/ 331673 h 1645084"/>
              <a:gd name="connsiteX3" fmla="*/ 7860271 w 9406670"/>
              <a:gd name="connsiteY3" fmla="*/ 307557 h 1645084"/>
              <a:gd name="connsiteX4" fmla="*/ 8849059 w 9406670"/>
              <a:gd name="connsiteY4" fmla="*/ 188775 h 1645084"/>
              <a:gd name="connsiteX5" fmla="*/ 9093386 w 9406670"/>
              <a:gd name="connsiteY5" fmla="*/ 1440208 h 1645084"/>
              <a:gd name="connsiteX6" fmla="*/ 7035147 w 9406670"/>
              <a:gd name="connsiteY6" fmla="*/ 1418030 h 1645084"/>
              <a:gd name="connsiteX7" fmla="*/ 5370067 w 9406670"/>
              <a:gd name="connsiteY7" fmla="*/ 1214450 h 1645084"/>
              <a:gd name="connsiteX8" fmla="*/ 594296 w 9406670"/>
              <a:gd name="connsiteY8" fmla="*/ 662156 h 1645084"/>
              <a:gd name="connsiteX0" fmla="*/ 186280 w 8998654"/>
              <a:gd name="connsiteY0" fmla="*/ 662156 h 1645084"/>
              <a:gd name="connsiteX1" fmla="*/ 1396273 w 8998654"/>
              <a:gd name="connsiteY1" fmla="*/ 331646 h 1645084"/>
              <a:gd name="connsiteX2" fmla="*/ 6063627 w 8998654"/>
              <a:gd name="connsiteY2" fmla="*/ 331673 h 1645084"/>
              <a:gd name="connsiteX3" fmla="*/ 7452255 w 8998654"/>
              <a:gd name="connsiteY3" fmla="*/ 307557 h 1645084"/>
              <a:gd name="connsiteX4" fmla="*/ 8441043 w 8998654"/>
              <a:gd name="connsiteY4" fmla="*/ 188775 h 1645084"/>
              <a:gd name="connsiteX5" fmla="*/ 8685370 w 8998654"/>
              <a:gd name="connsiteY5" fmla="*/ 1440208 h 1645084"/>
              <a:gd name="connsiteX6" fmla="*/ 6627131 w 8998654"/>
              <a:gd name="connsiteY6" fmla="*/ 1418030 h 1645084"/>
              <a:gd name="connsiteX7" fmla="*/ 2513955 w 8998654"/>
              <a:gd name="connsiteY7" fmla="*/ 1047859 h 1645084"/>
              <a:gd name="connsiteX8" fmla="*/ 186280 w 8998654"/>
              <a:gd name="connsiteY8" fmla="*/ 662156 h 1645084"/>
              <a:gd name="connsiteX0" fmla="*/ 186280 w 9142938"/>
              <a:gd name="connsiteY0" fmla="*/ 662157 h 1645085"/>
              <a:gd name="connsiteX1" fmla="*/ 1396273 w 9142938"/>
              <a:gd name="connsiteY1" fmla="*/ 331647 h 1645085"/>
              <a:gd name="connsiteX2" fmla="*/ 6063627 w 9142938"/>
              <a:gd name="connsiteY2" fmla="*/ 331674 h 1645085"/>
              <a:gd name="connsiteX3" fmla="*/ 7452255 w 9142938"/>
              <a:gd name="connsiteY3" fmla="*/ 307558 h 1645085"/>
              <a:gd name="connsiteX4" fmla="*/ 8585327 w 9142938"/>
              <a:gd name="connsiteY4" fmla="*/ 188775 h 1645085"/>
              <a:gd name="connsiteX5" fmla="*/ 8685370 w 9142938"/>
              <a:gd name="connsiteY5" fmla="*/ 1440209 h 1645085"/>
              <a:gd name="connsiteX6" fmla="*/ 6627131 w 9142938"/>
              <a:gd name="connsiteY6" fmla="*/ 1418031 h 1645085"/>
              <a:gd name="connsiteX7" fmla="*/ 2513955 w 9142938"/>
              <a:gd name="connsiteY7" fmla="*/ 1047860 h 1645085"/>
              <a:gd name="connsiteX8" fmla="*/ 186280 w 9142938"/>
              <a:gd name="connsiteY8" fmla="*/ 662157 h 1645085"/>
              <a:gd name="connsiteX0" fmla="*/ 186280 w 8958754"/>
              <a:gd name="connsiteY0" fmla="*/ 662157 h 1645085"/>
              <a:gd name="connsiteX1" fmla="*/ 1396273 w 8958754"/>
              <a:gd name="connsiteY1" fmla="*/ 331647 h 1645085"/>
              <a:gd name="connsiteX2" fmla="*/ 6063627 w 8958754"/>
              <a:gd name="connsiteY2" fmla="*/ 331674 h 1645085"/>
              <a:gd name="connsiteX3" fmla="*/ 7452255 w 8958754"/>
              <a:gd name="connsiteY3" fmla="*/ 307558 h 1645085"/>
              <a:gd name="connsiteX4" fmla="*/ 8585327 w 8958754"/>
              <a:gd name="connsiteY4" fmla="*/ 188775 h 1645085"/>
              <a:gd name="connsiteX5" fmla="*/ 8685370 w 8958754"/>
              <a:gd name="connsiteY5" fmla="*/ 1440209 h 1645085"/>
              <a:gd name="connsiteX6" fmla="*/ 6627131 w 8958754"/>
              <a:gd name="connsiteY6" fmla="*/ 1418031 h 1645085"/>
              <a:gd name="connsiteX7" fmla="*/ 2513955 w 8958754"/>
              <a:gd name="connsiteY7" fmla="*/ 1047860 h 1645085"/>
              <a:gd name="connsiteX8" fmla="*/ 186280 w 8958754"/>
              <a:gd name="connsiteY8" fmla="*/ 662157 h 1645085"/>
              <a:gd name="connsiteX0" fmla="*/ 393710 w 9166184"/>
              <a:gd name="connsiteY0" fmla="*/ 662157 h 1645085"/>
              <a:gd name="connsiteX1" fmla="*/ 359127 w 9166184"/>
              <a:gd name="connsiteY1" fmla="*/ 331647 h 1645085"/>
              <a:gd name="connsiteX2" fmla="*/ 6271057 w 9166184"/>
              <a:gd name="connsiteY2" fmla="*/ 331674 h 1645085"/>
              <a:gd name="connsiteX3" fmla="*/ 7659685 w 9166184"/>
              <a:gd name="connsiteY3" fmla="*/ 307558 h 1645085"/>
              <a:gd name="connsiteX4" fmla="*/ 8792757 w 9166184"/>
              <a:gd name="connsiteY4" fmla="*/ 188775 h 1645085"/>
              <a:gd name="connsiteX5" fmla="*/ 8892800 w 9166184"/>
              <a:gd name="connsiteY5" fmla="*/ 1440209 h 1645085"/>
              <a:gd name="connsiteX6" fmla="*/ 6834561 w 9166184"/>
              <a:gd name="connsiteY6" fmla="*/ 1418031 h 1645085"/>
              <a:gd name="connsiteX7" fmla="*/ 2721385 w 9166184"/>
              <a:gd name="connsiteY7" fmla="*/ 1047860 h 1645085"/>
              <a:gd name="connsiteX8" fmla="*/ 393710 w 9166184"/>
              <a:gd name="connsiteY8" fmla="*/ 662157 h 1645085"/>
              <a:gd name="connsiteX0" fmla="*/ 1703076 w 9155242"/>
              <a:gd name="connsiteY0" fmla="*/ 995254 h 1645085"/>
              <a:gd name="connsiteX1" fmla="*/ 348185 w 9155242"/>
              <a:gd name="connsiteY1" fmla="*/ 331647 h 1645085"/>
              <a:gd name="connsiteX2" fmla="*/ 6260115 w 9155242"/>
              <a:gd name="connsiteY2" fmla="*/ 331674 h 1645085"/>
              <a:gd name="connsiteX3" fmla="*/ 7648743 w 9155242"/>
              <a:gd name="connsiteY3" fmla="*/ 307558 h 1645085"/>
              <a:gd name="connsiteX4" fmla="*/ 8781815 w 9155242"/>
              <a:gd name="connsiteY4" fmla="*/ 188775 h 1645085"/>
              <a:gd name="connsiteX5" fmla="*/ 8881858 w 9155242"/>
              <a:gd name="connsiteY5" fmla="*/ 1440209 h 1645085"/>
              <a:gd name="connsiteX6" fmla="*/ 6823619 w 9155242"/>
              <a:gd name="connsiteY6" fmla="*/ 1418031 h 1645085"/>
              <a:gd name="connsiteX7" fmla="*/ 2710443 w 9155242"/>
              <a:gd name="connsiteY7" fmla="*/ 1047860 h 1645085"/>
              <a:gd name="connsiteX8" fmla="*/ 1703076 w 9155242"/>
              <a:gd name="connsiteY8" fmla="*/ 995254 h 1645085"/>
              <a:gd name="connsiteX0" fmla="*/ 1797996 w 9155242"/>
              <a:gd name="connsiteY0" fmla="*/ 662101 h 1645085"/>
              <a:gd name="connsiteX1" fmla="*/ 348185 w 9155242"/>
              <a:gd name="connsiteY1" fmla="*/ 331647 h 1645085"/>
              <a:gd name="connsiteX2" fmla="*/ 6260115 w 9155242"/>
              <a:gd name="connsiteY2" fmla="*/ 331674 h 1645085"/>
              <a:gd name="connsiteX3" fmla="*/ 7648743 w 9155242"/>
              <a:gd name="connsiteY3" fmla="*/ 307558 h 1645085"/>
              <a:gd name="connsiteX4" fmla="*/ 8781815 w 9155242"/>
              <a:gd name="connsiteY4" fmla="*/ 188775 h 1645085"/>
              <a:gd name="connsiteX5" fmla="*/ 8881858 w 9155242"/>
              <a:gd name="connsiteY5" fmla="*/ 1440209 h 1645085"/>
              <a:gd name="connsiteX6" fmla="*/ 6823619 w 9155242"/>
              <a:gd name="connsiteY6" fmla="*/ 1418031 h 1645085"/>
              <a:gd name="connsiteX7" fmla="*/ 2710443 w 9155242"/>
              <a:gd name="connsiteY7" fmla="*/ 1047860 h 1645085"/>
              <a:gd name="connsiteX8" fmla="*/ 1797996 w 9155242"/>
              <a:gd name="connsiteY8" fmla="*/ 662101 h 1645085"/>
              <a:gd name="connsiteX0" fmla="*/ 1797996 w 9155242"/>
              <a:gd name="connsiteY0" fmla="*/ 662101 h 1645085"/>
              <a:gd name="connsiteX1" fmla="*/ 348185 w 9155242"/>
              <a:gd name="connsiteY1" fmla="*/ 331647 h 1645085"/>
              <a:gd name="connsiteX2" fmla="*/ 6260115 w 9155242"/>
              <a:gd name="connsiteY2" fmla="*/ 331674 h 1645085"/>
              <a:gd name="connsiteX3" fmla="*/ 7648743 w 9155242"/>
              <a:gd name="connsiteY3" fmla="*/ 307558 h 1645085"/>
              <a:gd name="connsiteX4" fmla="*/ 8781815 w 9155242"/>
              <a:gd name="connsiteY4" fmla="*/ 188775 h 1645085"/>
              <a:gd name="connsiteX5" fmla="*/ 8881858 w 9155242"/>
              <a:gd name="connsiteY5" fmla="*/ 1440209 h 1645085"/>
              <a:gd name="connsiteX6" fmla="*/ 6823619 w 9155242"/>
              <a:gd name="connsiteY6" fmla="*/ 1418031 h 1645085"/>
              <a:gd name="connsiteX7" fmla="*/ 2710443 w 9155242"/>
              <a:gd name="connsiteY7" fmla="*/ 1047860 h 1645085"/>
              <a:gd name="connsiteX8" fmla="*/ 1797996 w 9155242"/>
              <a:gd name="connsiteY8" fmla="*/ 662101 h 1645085"/>
              <a:gd name="connsiteX0" fmla="*/ 1797996 w 9155242"/>
              <a:gd name="connsiteY0" fmla="*/ 662101 h 1702882"/>
              <a:gd name="connsiteX1" fmla="*/ 348185 w 9155242"/>
              <a:gd name="connsiteY1" fmla="*/ 331647 h 1702882"/>
              <a:gd name="connsiteX2" fmla="*/ 6260115 w 9155242"/>
              <a:gd name="connsiteY2" fmla="*/ 331674 h 1702882"/>
              <a:gd name="connsiteX3" fmla="*/ 7648743 w 9155242"/>
              <a:gd name="connsiteY3" fmla="*/ 307558 h 1702882"/>
              <a:gd name="connsiteX4" fmla="*/ 8781815 w 9155242"/>
              <a:gd name="connsiteY4" fmla="*/ 188775 h 1702882"/>
              <a:gd name="connsiteX5" fmla="*/ 8881858 w 9155242"/>
              <a:gd name="connsiteY5" fmla="*/ 1440209 h 1702882"/>
              <a:gd name="connsiteX6" fmla="*/ 6823619 w 9155242"/>
              <a:gd name="connsiteY6" fmla="*/ 1418031 h 1702882"/>
              <a:gd name="connsiteX7" fmla="*/ 2710443 w 9155242"/>
              <a:gd name="connsiteY7" fmla="*/ 1047860 h 1702882"/>
              <a:gd name="connsiteX8" fmla="*/ 1797996 w 9155242"/>
              <a:gd name="connsiteY8" fmla="*/ 662101 h 1702882"/>
              <a:gd name="connsiteX0" fmla="*/ 1797996 w 9155242"/>
              <a:gd name="connsiteY0" fmla="*/ 662101 h 2285823"/>
              <a:gd name="connsiteX1" fmla="*/ 348185 w 9155242"/>
              <a:gd name="connsiteY1" fmla="*/ 331647 h 2285823"/>
              <a:gd name="connsiteX2" fmla="*/ 6260115 w 9155242"/>
              <a:gd name="connsiteY2" fmla="*/ 331674 h 2285823"/>
              <a:gd name="connsiteX3" fmla="*/ 7648743 w 9155242"/>
              <a:gd name="connsiteY3" fmla="*/ 307558 h 2285823"/>
              <a:gd name="connsiteX4" fmla="*/ 8781815 w 9155242"/>
              <a:gd name="connsiteY4" fmla="*/ 188775 h 2285823"/>
              <a:gd name="connsiteX5" fmla="*/ 8881858 w 9155242"/>
              <a:gd name="connsiteY5" fmla="*/ 1440209 h 2285823"/>
              <a:gd name="connsiteX6" fmla="*/ 6823619 w 9155242"/>
              <a:gd name="connsiteY6" fmla="*/ 1418031 h 2285823"/>
              <a:gd name="connsiteX7" fmla="*/ 2733925 w 9155242"/>
              <a:gd name="connsiteY7" fmla="*/ 1630802 h 2285823"/>
              <a:gd name="connsiteX8" fmla="*/ 1797996 w 9155242"/>
              <a:gd name="connsiteY8" fmla="*/ 662101 h 2285823"/>
              <a:gd name="connsiteX0" fmla="*/ 749908 w 9155242"/>
              <a:gd name="connsiteY0" fmla="*/ 662100 h 2285824"/>
              <a:gd name="connsiteX1" fmla="*/ 348185 w 9155242"/>
              <a:gd name="connsiteY1" fmla="*/ 331647 h 2285824"/>
              <a:gd name="connsiteX2" fmla="*/ 6260115 w 9155242"/>
              <a:gd name="connsiteY2" fmla="*/ 331674 h 2285824"/>
              <a:gd name="connsiteX3" fmla="*/ 7648743 w 9155242"/>
              <a:gd name="connsiteY3" fmla="*/ 307558 h 2285824"/>
              <a:gd name="connsiteX4" fmla="*/ 8781815 w 9155242"/>
              <a:gd name="connsiteY4" fmla="*/ 188775 h 2285824"/>
              <a:gd name="connsiteX5" fmla="*/ 8881858 w 9155242"/>
              <a:gd name="connsiteY5" fmla="*/ 1440209 h 2285824"/>
              <a:gd name="connsiteX6" fmla="*/ 6823619 w 9155242"/>
              <a:gd name="connsiteY6" fmla="*/ 1418031 h 2285824"/>
              <a:gd name="connsiteX7" fmla="*/ 2733925 w 9155242"/>
              <a:gd name="connsiteY7" fmla="*/ 1630802 h 2285824"/>
              <a:gd name="connsiteX8" fmla="*/ 749908 w 9155242"/>
              <a:gd name="connsiteY8" fmla="*/ 662100 h 2285824"/>
              <a:gd name="connsiteX0" fmla="*/ 749908 w 9155242"/>
              <a:gd name="connsiteY0" fmla="*/ 662100 h 1756790"/>
              <a:gd name="connsiteX1" fmla="*/ 348185 w 9155242"/>
              <a:gd name="connsiteY1" fmla="*/ 331647 h 1756790"/>
              <a:gd name="connsiteX2" fmla="*/ 6260115 w 9155242"/>
              <a:gd name="connsiteY2" fmla="*/ 331674 h 1756790"/>
              <a:gd name="connsiteX3" fmla="*/ 7648743 w 9155242"/>
              <a:gd name="connsiteY3" fmla="*/ 307558 h 1756790"/>
              <a:gd name="connsiteX4" fmla="*/ 8781815 w 9155242"/>
              <a:gd name="connsiteY4" fmla="*/ 188775 h 1756790"/>
              <a:gd name="connsiteX5" fmla="*/ 8881858 w 9155242"/>
              <a:gd name="connsiteY5" fmla="*/ 1440209 h 1756790"/>
              <a:gd name="connsiteX6" fmla="*/ 6823619 w 9155242"/>
              <a:gd name="connsiteY6" fmla="*/ 1418031 h 1756790"/>
              <a:gd name="connsiteX7" fmla="*/ 2733925 w 9155242"/>
              <a:gd name="connsiteY7" fmla="*/ 1630802 h 1756790"/>
              <a:gd name="connsiteX8" fmla="*/ 749908 w 9155242"/>
              <a:gd name="connsiteY8" fmla="*/ 662100 h 1756790"/>
              <a:gd name="connsiteX0" fmla="*/ 749908 w 9155242"/>
              <a:gd name="connsiteY0" fmla="*/ 662100 h 1803582"/>
              <a:gd name="connsiteX1" fmla="*/ 348185 w 9155242"/>
              <a:gd name="connsiteY1" fmla="*/ 331647 h 1803582"/>
              <a:gd name="connsiteX2" fmla="*/ 6260115 w 9155242"/>
              <a:gd name="connsiteY2" fmla="*/ 331674 h 1803582"/>
              <a:gd name="connsiteX3" fmla="*/ 7648743 w 9155242"/>
              <a:gd name="connsiteY3" fmla="*/ 307558 h 1803582"/>
              <a:gd name="connsiteX4" fmla="*/ 8781815 w 9155242"/>
              <a:gd name="connsiteY4" fmla="*/ 188775 h 1803582"/>
              <a:gd name="connsiteX5" fmla="*/ 8881858 w 9155242"/>
              <a:gd name="connsiteY5" fmla="*/ 1440209 h 1803582"/>
              <a:gd name="connsiteX6" fmla="*/ 6847101 w 9155242"/>
              <a:gd name="connsiteY6" fmla="*/ 1584566 h 1803582"/>
              <a:gd name="connsiteX7" fmla="*/ 2733925 w 9155242"/>
              <a:gd name="connsiteY7" fmla="*/ 1630802 h 1803582"/>
              <a:gd name="connsiteX8" fmla="*/ 749908 w 9155242"/>
              <a:gd name="connsiteY8" fmla="*/ 662100 h 1803582"/>
              <a:gd name="connsiteX0" fmla="*/ 749908 w 9155242"/>
              <a:gd name="connsiteY0" fmla="*/ 662100 h 1756790"/>
              <a:gd name="connsiteX1" fmla="*/ 348185 w 9155242"/>
              <a:gd name="connsiteY1" fmla="*/ 331647 h 1756790"/>
              <a:gd name="connsiteX2" fmla="*/ 6260115 w 9155242"/>
              <a:gd name="connsiteY2" fmla="*/ 331674 h 1756790"/>
              <a:gd name="connsiteX3" fmla="*/ 7648743 w 9155242"/>
              <a:gd name="connsiteY3" fmla="*/ 307558 h 1756790"/>
              <a:gd name="connsiteX4" fmla="*/ 8781815 w 9155242"/>
              <a:gd name="connsiteY4" fmla="*/ 188775 h 1756790"/>
              <a:gd name="connsiteX5" fmla="*/ 8881858 w 9155242"/>
              <a:gd name="connsiteY5" fmla="*/ 1440209 h 1756790"/>
              <a:gd name="connsiteX6" fmla="*/ 6847101 w 9155242"/>
              <a:gd name="connsiteY6" fmla="*/ 1584566 h 1756790"/>
              <a:gd name="connsiteX7" fmla="*/ 2733925 w 9155242"/>
              <a:gd name="connsiteY7" fmla="*/ 1630802 h 1756790"/>
              <a:gd name="connsiteX8" fmla="*/ 749908 w 9155242"/>
              <a:gd name="connsiteY8" fmla="*/ 662100 h 1756790"/>
              <a:gd name="connsiteX0" fmla="*/ 749908 w 9155242"/>
              <a:gd name="connsiteY0" fmla="*/ 662100 h 1756790"/>
              <a:gd name="connsiteX1" fmla="*/ 348185 w 9155242"/>
              <a:gd name="connsiteY1" fmla="*/ 331647 h 1756790"/>
              <a:gd name="connsiteX2" fmla="*/ 6260115 w 9155242"/>
              <a:gd name="connsiteY2" fmla="*/ 331674 h 1756790"/>
              <a:gd name="connsiteX3" fmla="*/ 7648743 w 9155242"/>
              <a:gd name="connsiteY3" fmla="*/ 307558 h 1756790"/>
              <a:gd name="connsiteX4" fmla="*/ 8781815 w 9155242"/>
              <a:gd name="connsiteY4" fmla="*/ 188775 h 1756790"/>
              <a:gd name="connsiteX5" fmla="*/ 8881858 w 9155242"/>
              <a:gd name="connsiteY5" fmla="*/ 1440209 h 1756790"/>
              <a:gd name="connsiteX6" fmla="*/ 6847101 w 9155242"/>
              <a:gd name="connsiteY6" fmla="*/ 1584566 h 1756790"/>
              <a:gd name="connsiteX7" fmla="*/ 2733925 w 9155242"/>
              <a:gd name="connsiteY7" fmla="*/ 1630802 h 1756790"/>
              <a:gd name="connsiteX8" fmla="*/ 749908 w 9155242"/>
              <a:gd name="connsiteY8" fmla="*/ 662100 h 1756790"/>
              <a:gd name="connsiteX0" fmla="*/ 749908 w 9229550"/>
              <a:gd name="connsiteY0" fmla="*/ 662100 h 1756790"/>
              <a:gd name="connsiteX1" fmla="*/ 348185 w 9229550"/>
              <a:gd name="connsiteY1" fmla="*/ 331647 h 1756790"/>
              <a:gd name="connsiteX2" fmla="*/ 6260115 w 9229550"/>
              <a:gd name="connsiteY2" fmla="*/ 331674 h 1756790"/>
              <a:gd name="connsiteX3" fmla="*/ 7648743 w 9229550"/>
              <a:gd name="connsiteY3" fmla="*/ 307558 h 1756790"/>
              <a:gd name="connsiteX4" fmla="*/ 8781815 w 9229550"/>
              <a:gd name="connsiteY4" fmla="*/ 188775 h 1756790"/>
              <a:gd name="connsiteX5" fmla="*/ 8976778 w 9229550"/>
              <a:gd name="connsiteY5" fmla="*/ 1440209 h 1756790"/>
              <a:gd name="connsiteX6" fmla="*/ 6847101 w 9229550"/>
              <a:gd name="connsiteY6" fmla="*/ 1584566 h 1756790"/>
              <a:gd name="connsiteX7" fmla="*/ 2733925 w 9229550"/>
              <a:gd name="connsiteY7" fmla="*/ 1630802 h 1756790"/>
              <a:gd name="connsiteX8" fmla="*/ 749908 w 9229550"/>
              <a:gd name="connsiteY8" fmla="*/ 662100 h 1756790"/>
              <a:gd name="connsiteX0" fmla="*/ 749908 w 9155242"/>
              <a:gd name="connsiteY0" fmla="*/ 662100 h 1756790"/>
              <a:gd name="connsiteX1" fmla="*/ 348185 w 9155242"/>
              <a:gd name="connsiteY1" fmla="*/ 331647 h 1756790"/>
              <a:gd name="connsiteX2" fmla="*/ 6260115 w 9155242"/>
              <a:gd name="connsiteY2" fmla="*/ 331674 h 1756790"/>
              <a:gd name="connsiteX3" fmla="*/ 7648743 w 9155242"/>
              <a:gd name="connsiteY3" fmla="*/ 307558 h 1756790"/>
              <a:gd name="connsiteX4" fmla="*/ 8781815 w 9155242"/>
              <a:gd name="connsiteY4" fmla="*/ 188775 h 1756790"/>
              <a:gd name="connsiteX5" fmla="*/ 8976778 w 9155242"/>
              <a:gd name="connsiteY5" fmla="*/ 1440209 h 1756790"/>
              <a:gd name="connsiteX6" fmla="*/ 6847101 w 9155242"/>
              <a:gd name="connsiteY6" fmla="*/ 1584566 h 1756790"/>
              <a:gd name="connsiteX7" fmla="*/ 2733925 w 9155242"/>
              <a:gd name="connsiteY7" fmla="*/ 1630802 h 1756790"/>
              <a:gd name="connsiteX8" fmla="*/ 749908 w 9155242"/>
              <a:gd name="connsiteY8" fmla="*/ 662100 h 17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55242" h="1756790">
                <a:moveTo>
                  <a:pt x="749908" y="662100"/>
                </a:moveTo>
                <a:cubicBezTo>
                  <a:pt x="352285" y="445574"/>
                  <a:pt x="0" y="470018"/>
                  <a:pt x="348185" y="331647"/>
                </a:cubicBezTo>
                <a:cubicBezTo>
                  <a:pt x="1735494" y="61473"/>
                  <a:pt x="4845820" y="181795"/>
                  <a:pt x="6260115" y="331674"/>
                </a:cubicBezTo>
                <a:lnTo>
                  <a:pt x="7648743" y="307558"/>
                </a:lnTo>
                <a:cubicBezTo>
                  <a:pt x="8044979" y="283742"/>
                  <a:pt x="8579491" y="0"/>
                  <a:pt x="8781815" y="188775"/>
                </a:cubicBezTo>
                <a:cubicBezTo>
                  <a:pt x="9155242" y="545057"/>
                  <a:pt x="9027904" y="801104"/>
                  <a:pt x="8976778" y="1440209"/>
                </a:cubicBezTo>
                <a:cubicBezTo>
                  <a:pt x="9047493" y="1617341"/>
                  <a:pt x="7899436" y="1618530"/>
                  <a:pt x="6847101" y="1584566"/>
                </a:cubicBezTo>
                <a:cubicBezTo>
                  <a:pt x="5818532" y="1519175"/>
                  <a:pt x="3571529" y="1756790"/>
                  <a:pt x="2733925" y="1630802"/>
                </a:cubicBezTo>
                <a:cubicBezTo>
                  <a:pt x="1343909" y="1467835"/>
                  <a:pt x="1147531" y="878626"/>
                  <a:pt x="749908" y="662100"/>
                </a:cubicBezTo>
                <a:close/>
              </a:path>
            </a:pathLst>
          </a:custGeom>
          <a:gradFill flip="none" rotWithShape="1">
            <a:gsLst>
              <a:gs pos="81000">
                <a:srgbClr val="FFFFB7"/>
              </a:gs>
              <a:gs pos="14000">
                <a:srgbClr val="CCFFCC"/>
              </a:gs>
              <a:gs pos="52000">
                <a:srgbClr val="FF9900"/>
              </a:gs>
              <a:gs pos="93000">
                <a:srgbClr val="E4EDF8"/>
              </a:gs>
              <a:gs pos="3000">
                <a:srgbClr val="0066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odtytuł 2"/>
          <p:cNvSpPr txBox="1">
            <a:spLocks/>
          </p:cNvSpPr>
          <p:nvPr userDrawn="1"/>
        </p:nvSpPr>
        <p:spPr>
          <a:xfrm>
            <a:off x="1259632" y="6201376"/>
            <a:ext cx="6984776" cy="6120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l-PL" sz="1100" b="0" kern="1200" dirty="0" smtClean="0">
                <a:solidFill>
                  <a:schemeClr val="tx1">
                    <a:lumMod val="75000"/>
                    <a:lumOff val="25000"/>
                  </a:schemeClr>
                </a:solidFill>
                <a:effectLst>
                  <a:outerShdw blurRad="38100" dist="38100" dir="2700000" algn="tl">
                    <a:srgbClr val="000000">
                      <a:alpha val="43137"/>
                    </a:srgbClr>
                  </a:outerShdw>
                </a:effectLst>
                <a:latin typeface="Tahoma" pitchFamily="34" charset="0"/>
                <a:ea typeface="Tahoma" pitchFamily="34" charset="0"/>
                <a:cs typeface="Tahoma" pitchFamily="34" charset="0"/>
              </a:rPr>
              <a:t>IAEA PROJECT RER/9/117</a:t>
            </a:r>
            <a:r>
              <a:rPr lang="pl-PL" sz="1100" b="0" kern="1200" dirty="0" smtClean="0">
                <a:solidFill>
                  <a:schemeClr val="tx1">
                    <a:lumMod val="75000"/>
                    <a:lumOff val="25000"/>
                  </a:schemeClr>
                </a:solidFill>
                <a:latin typeface="Tahoma" pitchFamily="34" charset="0"/>
                <a:ea typeface="Tahoma" pitchFamily="34" charset="0"/>
                <a:cs typeface="Tahoma" pitchFamily="34" charset="0"/>
              </a:rPr>
              <a:t>  </a:t>
            </a:r>
          </a:p>
          <a:p>
            <a:pPr marL="0" indent="0" algn="ctr">
              <a:buNone/>
            </a:pPr>
            <a:r>
              <a:rPr lang="en-US" sz="1100" b="0" kern="1200" dirty="0" smtClean="0">
                <a:solidFill>
                  <a:schemeClr val="tx1">
                    <a:lumMod val="75000"/>
                    <a:lumOff val="25000"/>
                  </a:schemeClr>
                </a:solidFill>
                <a:effectLst/>
                <a:latin typeface="Tahoma" pitchFamily="34" charset="0"/>
                <a:ea typeface="Tahoma" pitchFamily="34" charset="0"/>
                <a:cs typeface="Tahoma" pitchFamily="34" charset="0"/>
              </a:rPr>
              <a:t>Regional Workshop on Regulatory Control of Radioactive Discharges to the Environment </a:t>
            </a:r>
            <a:endParaRPr lang="pl-PL" sz="1100" b="0" kern="1200" dirty="0" smtClean="0">
              <a:solidFill>
                <a:schemeClr val="tx1">
                  <a:lumMod val="75000"/>
                  <a:lumOff val="25000"/>
                </a:schemeClr>
              </a:solidFill>
              <a:effectLst/>
              <a:latin typeface="Tahoma" pitchFamily="34" charset="0"/>
              <a:ea typeface="Tahoma" pitchFamily="34" charset="0"/>
              <a:cs typeface="Tahoma" pitchFamily="34" charset="0"/>
            </a:endParaRPr>
          </a:p>
          <a:p>
            <a:pPr marL="0" indent="0" algn="ctr">
              <a:buNone/>
            </a:pPr>
            <a:r>
              <a:rPr lang="pl-PL" sz="1100" b="0" kern="1200" dirty="0" smtClean="0">
                <a:solidFill>
                  <a:schemeClr val="tx1">
                    <a:lumMod val="75000"/>
                    <a:lumOff val="25000"/>
                  </a:schemeClr>
                </a:solidFill>
                <a:effectLst/>
                <a:latin typeface="Tahoma" pitchFamily="34" charset="0"/>
                <a:ea typeface="Tahoma" pitchFamily="34" charset="0"/>
                <a:cs typeface="Tahoma" pitchFamily="34" charset="0"/>
              </a:rPr>
              <a:t>17-21 </a:t>
            </a:r>
            <a:r>
              <a:rPr lang="pl-PL" sz="1100" b="0" kern="1200" dirty="0" err="1" smtClean="0">
                <a:solidFill>
                  <a:schemeClr val="tx1">
                    <a:lumMod val="75000"/>
                    <a:lumOff val="25000"/>
                  </a:schemeClr>
                </a:solidFill>
                <a:effectLst/>
                <a:latin typeface="Tahoma" pitchFamily="34" charset="0"/>
                <a:ea typeface="Tahoma" pitchFamily="34" charset="0"/>
                <a:cs typeface="Tahoma" pitchFamily="34" charset="0"/>
              </a:rPr>
              <a:t>June</a:t>
            </a:r>
            <a:r>
              <a:rPr lang="pl-PL" sz="1100" b="0" kern="1200" dirty="0" smtClean="0">
                <a:solidFill>
                  <a:schemeClr val="tx1">
                    <a:lumMod val="75000"/>
                    <a:lumOff val="25000"/>
                  </a:schemeClr>
                </a:solidFill>
                <a:effectLst/>
                <a:latin typeface="Tahoma" pitchFamily="34" charset="0"/>
                <a:ea typeface="Tahoma" pitchFamily="34" charset="0"/>
                <a:cs typeface="Tahoma" pitchFamily="34" charset="0"/>
              </a:rPr>
              <a:t> 2013, </a:t>
            </a:r>
            <a:r>
              <a:rPr lang="pl-PL" sz="1100" b="0" kern="1200" dirty="0" err="1" smtClean="0">
                <a:solidFill>
                  <a:schemeClr val="tx1">
                    <a:lumMod val="75000"/>
                    <a:lumOff val="25000"/>
                  </a:schemeClr>
                </a:solidFill>
                <a:effectLst/>
                <a:latin typeface="Tahoma" pitchFamily="34" charset="0"/>
                <a:ea typeface="Tahoma" pitchFamily="34" charset="0"/>
                <a:cs typeface="Tahoma" pitchFamily="34" charset="0"/>
              </a:rPr>
              <a:t>Warsaw</a:t>
            </a:r>
            <a:r>
              <a:rPr lang="pl-PL" sz="1100" b="0" kern="1200" dirty="0" smtClean="0">
                <a:solidFill>
                  <a:schemeClr val="tx1">
                    <a:lumMod val="75000"/>
                    <a:lumOff val="25000"/>
                  </a:schemeClr>
                </a:solidFill>
                <a:effectLst/>
                <a:latin typeface="Tahoma" pitchFamily="34" charset="0"/>
                <a:ea typeface="Tahoma" pitchFamily="34" charset="0"/>
                <a:cs typeface="Tahoma" pitchFamily="34" charset="0"/>
              </a:rPr>
              <a:t>, Poland</a:t>
            </a:r>
            <a:endParaRPr lang="pl-PL" sz="1100" dirty="0">
              <a:effectLst/>
            </a:endParaRPr>
          </a:p>
        </p:txBody>
      </p:sp>
      <p:sp>
        <p:nvSpPr>
          <p:cNvPr id="15" name="Prostokąt 14"/>
          <p:cNvSpPr/>
          <p:nvPr userDrawn="1"/>
        </p:nvSpPr>
        <p:spPr>
          <a:xfrm>
            <a:off x="1115616" y="0"/>
            <a:ext cx="7848871" cy="861774"/>
          </a:xfrm>
          <a:prstGeom prst="rect">
            <a:avLst/>
          </a:prstGeom>
        </p:spPr>
        <p:txBody>
          <a:bodyPr wrap="square">
            <a:spAutoFit/>
          </a:bodyPr>
          <a:lstStyle/>
          <a:p>
            <a:pPr algn="ctr">
              <a:lnSpc>
                <a:spcPts val="1800"/>
              </a:lnSpc>
              <a:spcAft>
                <a:spcPts val="600"/>
              </a:spcAft>
            </a:pPr>
            <a:r>
              <a:rPr lang="en-US" sz="1800" dirty="0" smtClean="0">
                <a:solidFill>
                  <a:schemeClr val="tx1">
                    <a:lumMod val="65000"/>
                    <a:lumOff val="35000"/>
                  </a:schemeClr>
                </a:solidFill>
                <a:effectLst>
                  <a:outerShdw blurRad="38100" dist="38100" dir="2700000" algn="tl">
                    <a:srgbClr val="000000">
                      <a:alpha val="43137"/>
                    </a:srgbClr>
                  </a:outerShdw>
                </a:effectLst>
              </a:rPr>
              <a:t>DEVELOPMENT OF NUCLEAR SAFETY AND RADIOLOGICAL PROTECTION METHODS</a:t>
            </a:r>
            <a:r>
              <a:rPr lang="pl-PL" sz="1800" dirty="0" smtClean="0">
                <a:solidFill>
                  <a:schemeClr val="tx1">
                    <a:lumMod val="65000"/>
                    <a:lumOff val="35000"/>
                  </a:schemeClr>
                </a:solidFill>
                <a:effectLst>
                  <a:outerShdw blurRad="38100" dist="38100" dir="2700000" algn="tl">
                    <a:srgbClr val="000000">
                      <a:alpha val="43137"/>
                    </a:srgbClr>
                  </a:outerShdw>
                </a:effectLst>
              </a:rPr>
              <a:t>              </a:t>
            </a:r>
            <a:r>
              <a:rPr lang="en-US" sz="1800" dirty="0" smtClean="0">
                <a:solidFill>
                  <a:schemeClr val="tx1">
                    <a:lumMod val="65000"/>
                    <a:lumOff val="35000"/>
                  </a:schemeClr>
                </a:solidFill>
                <a:effectLst>
                  <a:outerShdw blurRad="38100" dist="38100" dir="2700000" algn="tl">
                    <a:srgbClr val="000000">
                      <a:alpha val="43137"/>
                    </a:srgbClr>
                  </a:outerShdw>
                </a:effectLst>
              </a:rPr>
              <a:t> FOR THE NUCLEAR POWER ENGINEERING’S CURRENT AND FUTURE NEEDS </a:t>
            </a:r>
            <a:endParaRPr lang="pl-PL" sz="1800" dirty="0" smtClean="0">
              <a:solidFill>
                <a:schemeClr val="tx1">
                  <a:lumMod val="65000"/>
                  <a:lumOff val="35000"/>
                </a:schemeClr>
              </a:solidFill>
              <a:effectLst>
                <a:outerShdw blurRad="38100" dist="38100" dir="2700000" algn="tl">
                  <a:srgbClr val="000000">
                    <a:alpha val="43137"/>
                  </a:srgbClr>
                </a:outerShdw>
              </a:effectLst>
            </a:endParaRPr>
          </a:p>
          <a:p>
            <a:pPr algn="l">
              <a:lnSpc>
                <a:spcPts val="1800"/>
              </a:lnSpc>
              <a:spcAft>
                <a:spcPts val="1200"/>
              </a:spcAft>
            </a:pPr>
            <a:r>
              <a:rPr lang="pl-PL" sz="1600" i="1" dirty="0" smtClean="0">
                <a:solidFill>
                  <a:srgbClr val="0066FF"/>
                </a:solidFill>
              </a:rPr>
              <a:t>                    </a:t>
            </a:r>
            <a:r>
              <a:rPr lang="en-GB" sz="1600" i="1" dirty="0" smtClean="0">
                <a:solidFill>
                  <a:srgbClr val="0066FF"/>
                </a:solidFill>
              </a:rPr>
              <a:t>Polish </a:t>
            </a:r>
            <a:r>
              <a:rPr lang="en-US" sz="1600" i="1" dirty="0" smtClean="0">
                <a:solidFill>
                  <a:srgbClr val="0066FF"/>
                </a:solidFill>
              </a:rPr>
              <a:t>National Centre for Research and Development (</a:t>
            </a:r>
            <a:r>
              <a:rPr lang="en-US" sz="1600" i="1" dirty="0" err="1" smtClean="0">
                <a:solidFill>
                  <a:srgbClr val="0066FF"/>
                </a:solidFill>
              </a:rPr>
              <a:t>NCBiR</a:t>
            </a:r>
            <a:r>
              <a:rPr lang="en-US" sz="1600" i="1" dirty="0" smtClean="0">
                <a:solidFill>
                  <a:srgbClr val="0066FF"/>
                </a:solidFill>
              </a:rPr>
              <a:t>) </a:t>
            </a:r>
            <a:endParaRPr lang="en-US" dirty="0">
              <a:solidFill>
                <a:srgbClr val="0066FF"/>
              </a:solidFill>
            </a:endParaRPr>
          </a:p>
        </p:txBody>
      </p:sp>
      <p:pic>
        <p:nvPicPr>
          <p:cNvPr id="1026" name="Picture 2"/>
          <p:cNvPicPr>
            <a:picLocks noChangeAspect="1" noChangeArrowheads="1"/>
          </p:cNvPicPr>
          <p:nvPr userDrawn="1"/>
        </p:nvPicPr>
        <p:blipFill>
          <a:blip r:embed="rId14" cstate="print">
            <a:extLst>
              <a:ext uri="{BEBA8EAE-BF5A-486C-A8C5-ECC9F3942E4B}">
                <a14:imgProps xmlns:a14="http://schemas.microsoft.com/office/drawing/2010/main">
                  <a14:imgLayer r:embed="rId1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208504" y="6021288"/>
            <a:ext cx="900000" cy="776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Obraz 12" descr="logo_ncbir_brazowe_bez tła.png"/>
          <p:cNvPicPr>
            <a:picLocks noChangeAspect="1"/>
          </p:cNvPicPr>
          <p:nvPr userDrawn="1"/>
        </p:nvPicPr>
        <p:blipFill>
          <a:blip r:embed="rId16" cstate="print"/>
          <a:stretch>
            <a:fillRect/>
          </a:stretch>
        </p:blipFill>
        <p:spPr>
          <a:xfrm>
            <a:off x="1403647" y="548680"/>
            <a:ext cx="832458" cy="540000"/>
          </a:xfrm>
          <a:prstGeom prst="rect">
            <a:avLst/>
          </a:prstGeom>
        </p:spPr>
      </p:pic>
      <p:pic>
        <p:nvPicPr>
          <p:cNvPr id="16" name="Picture 4"/>
          <p:cNvPicPr>
            <a:picLocks noChangeAspect="1" noChangeArrowheads="1"/>
          </p:cNvPicPr>
          <p:nvPr userDrawn="1"/>
        </p:nvPicPr>
        <p:blipFill>
          <a:blip r:embed="rId17">
            <a:extLst>
              <a:ext uri="{28A0092B-C50C-407E-A947-70E740481C1C}">
                <a14:useLocalDpi xmlns:a14="http://schemas.microsoft.com/office/drawing/2010/main"/>
              </a:ext>
            </a:extLst>
          </a:blip>
          <a:srcRect/>
          <a:stretch>
            <a:fillRect/>
          </a:stretch>
        </p:blipFill>
        <p:spPr bwMode="auto">
          <a:xfrm>
            <a:off x="4434" y="4"/>
            <a:ext cx="1116000" cy="1694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5.jpe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10.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6.jpe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emf"/></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20.jpeg"/><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5.jpeg"/><Relationship Id="rId7" Type="http://schemas.microsoft.com/office/2007/relationships/hdphoto" Target="../media/hdphoto3.wdp"/><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10.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6.jpe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712504" y="6525344"/>
            <a:ext cx="396000" cy="288000"/>
          </a:xfrm>
          <a:prstGeom prst="ellipse">
            <a:avLst/>
          </a:prstGeom>
          <a:ln>
            <a:solidFill>
              <a:schemeClr val="bg1">
                <a:lumMod val="75000"/>
              </a:schemeClr>
            </a:solidFill>
          </a:ln>
        </p:spPr>
        <p:txBody>
          <a:bodyPr lIns="0" tIns="0" rIns="0" bIns="0" anchor="ctr" anchorCtr="0"/>
          <a:lstStyle/>
          <a:p>
            <a:pPr algn="ctr"/>
            <a:fld id="{CE2184F6-B7EF-4020-A117-128689956E96}" type="slidenum">
              <a:rPr lang="pl-PL" b="1" smtClean="0"/>
              <a:pPr algn="ctr"/>
              <a:t>1</a:t>
            </a:fld>
            <a:endParaRPr lang="pl-PL" b="1" dirty="0"/>
          </a:p>
        </p:txBody>
      </p:sp>
      <p:sp>
        <p:nvSpPr>
          <p:cNvPr id="14337"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1800" b="0" i="0" u="none" strike="noStrike" cap="none" normalizeH="0" baseline="0" smtClean="0">
                <a:ln>
                  <a:noFill/>
                </a:ln>
                <a:solidFill>
                  <a:schemeClr val="tx1"/>
                </a:solidFill>
                <a:effectLst/>
                <a:latin typeface="Arial" pitchFamily="34" charset="0"/>
                <a:cs typeface="Arial" pitchFamily="34" charset="0"/>
              </a:rPr>
              <a:t/>
            </a:r>
            <a:br>
              <a:rPr kumimoji="0" lang="pl-PL" sz="1800" b="0" i="0" u="none" strike="noStrike" cap="none" normalizeH="0" baseline="0" smtClean="0">
                <a:ln>
                  <a:noFill/>
                </a:ln>
                <a:solidFill>
                  <a:schemeClr val="tx1"/>
                </a:solidFill>
                <a:effectLst/>
                <a:latin typeface="Arial" pitchFamily="34" charset="0"/>
                <a:cs typeface="Arial" pitchFamily="34" charset="0"/>
              </a:rPr>
            </a:br>
            <a:endParaRPr kumimoji="0" lang="pl-PL" sz="1800" b="0" i="0" u="none" strike="noStrike" cap="none" normalizeH="0" baseline="0" smtClean="0">
              <a:ln>
                <a:noFill/>
              </a:ln>
              <a:solidFill>
                <a:schemeClr val="tx1"/>
              </a:solidFill>
              <a:effectLst/>
              <a:latin typeface="Arial" pitchFamily="34" charset="0"/>
              <a:cs typeface="Arial" pitchFamily="34" charset="0"/>
            </a:endParaRPr>
          </a:p>
        </p:txBody>
      </p:sp>
      <p:cxnSp>
        <p:nvCxnSpPr>
          <p:cNvPr id="58" name="Łącznik prostoliniowy 57"/>
          <p:cNvCxnSpPr/>
          <p:nvPr/>
        </p:nvCxnSpPr>
        <p:spPr>
          <a:xfrm>
            <a:off x="2411760" y="3933056"/>
            <a:ext cx="6361678"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4" name="Rectangle 1"/>
          <p:cNvSpPr>
            <a:spLocks noChangeAspect="1" noChangeArrowheads="1"/>
          </p:cNvSpPr>
          <p:nvPr/>
        </p:nvSpPr>
        <p:spPr bwMode="auto">
          <a:xfrm>
            <a:off x="2771800" y="2204864"/>
            <a:ext cx="5904656" cy="1456681"/>
          </a:xfrm>
          <a:prstGeom prst="rect">
            <a:avLst/>
          </a:prstGeom>
        </p:spPr>
        <p:txBody>
          <a:bodyPr wrap="square">
            <a:spAutoFit/>
          </a:bodyPr>
          <a:lstStyle/>
          <a:p>
            <a:pPr lvl="0" algn="ctr">
              <a:lnSpc>
                <a:spcPts val="3600"/>
              </a:lnSpc>
            </a:pPr>
            <a:r>
              <a:rPr lang="en-US" sz="2800" dirty="0">
                <a:solidFill>
                  <a:schemeClr val="tx1">
                    <a:lumMod val="95000"/>
                    <a:lumOff val="5000"/>
                  </a:schemeClr>
                </a:solidFill>
                <a:ea typeface="Tahoma" pitchFamily="34" charset="0"/>
                <a:cs typeface="Tahoma" pitchFamily="34" charset="0"/>
              </a:rPr>
              <a:t>General concept and methodology for a baseline of environmental conditions in foreseen location of </a:t>
            </a:r>
            <a:r>
              <a:rPr lang="en-US" sz="2800" dirty="0" smtClean="0">
                <a:solidFill>
                  <a:schemeClr val="tx1">
                    <a:lumMod val="95000"/>
                    <a:lumOff val="5000"/>
                  </a:schemeClr>
                </a:solidFill>
                <a:ea typeface="Tahoma" pitchFamily="34" charset="0"/>
                <a:cs typeface="Tahoma" pitchFamily="34" charset="0"/>
              </a:rPr>
              <a:t>NPP</a:t>
            </a:r>
            <a:endParaRPr lang="pl-PL" sz="2800" i="1" dirty="0">
              <a:solidFill>
                <a:schemeClr val="tx1">
                  <a:lumMod val="95000"/>
                  <a:lumOff val="5000"/>
                </a:schemeClr>
              </a:solidFill>
              <a:ea typeface="Tahoma" pitchFamily="34" charset="0"/>
              <a:cs typeface="Tahoma" pitchFamily="34" charset="0"/>
            </a:endParaRPr>
          </a:p>
        </p:txBody>
      </p:sp>
      <p:sp>
        <p:nvSpPr>
          <p:cNvPr id="27" name="Rectangle 1"/>
          <p:cNvSpPr>
            <a:spLocks noChangeAspect="1" noChangeArrowheads="1"/>
          </p:cNvSpPr>
          <p:nvPr/>
        </p:nvSpPr>
        <p:spPr bwMode="auto">
          <a:xfrm>
            <a:off x="2220710" y="3599130"/>
            <a:ext cx="6552728" cy="800219"/>
          </a:xfrm>
          <a:prstGeom prst="rect">
            <a:avLst/>
          </a:prstGeom>
        </p:spPr>
        <p:txBody>
          <a:bodyPr wrap="square">
            <a:spAutoFit/>
          </a:bodyPr>
          <a:lstStyle/>
          <a:p>
            <a:pPr algn="ctr">
              <a:spcBef>
                <a:spcPts val="600"/>
              </a:spcBef>
              <a:spcAft>
                <a:spcPts val="600"/>
              </a:spcAft>
            </a:pPr>
            <a:r>
              <a:rPr lang="pl-PL" dirty="0" smtClean="0">
                <a:solidFill>
                  <a:srgbClr val="3366FF"/>
                </a:solidFill>
                <a:latin typeface="Tahoma" pitchFamily="34" charset="0"/>
                <a:ea typeface="Tahoma" pitchFamily="34" charset="0"/>
                <a:cs typeface="Tahoma" pitchFamily="34" charset="0"/>
              </a:rPr>
              <a:t>PAWEŁ KRAJEWSKI</a:t>
            </a:r>
          </a:p>
          <a:p>
            <a:pPr algn="ctr">
              <a:spcBef>
                <a:spcPts val="600"/>
              </a:spcBef>
              <a:spcAft>
                <a:spcPts val="600"/>
              </a:spcAft>
            </a:pPr>
            <a:r>
              <a:rPr lang="pl-PL" dirty="0" smtClean="0">
                <a:solidFill>
                  <a:schemeClr val="tx1">
                    <a:lumMod val="50000"/>
                    <a:lumOff val="50000"/>
                  </a:schemeClr>
                </a:solidFill>
                <a:latin typeface="Tahoma" pitchFamily="34" charset="0"/>
                <a:ea typeface="Tahoma" pitchFamily="34" charset="0"/>
                <a:cs typeface="Tahoma" pitchFamily="34" charset="0"/>
              </a:rPr>
              <a:t>CENTRAL LABORATORY FOR RADIOLOGICAL PROTECTION</a:t>
            </a:r>
          </a:p>
        </p:txBody>
      </p:sp>
      <p:grpSp>
        <p:nvGrpSpPr>
          <p:cNvPr id="13" name="Grupa 12"/>
          <p:cNvGrpSpPr/>
          <p:nvPr/>
        </p:nvGrpSpPr>
        <p:grpSpPr>
          <a:xfrm rot="21029249">
            <a:off x="570483" y="1249568"/>
            <a:ext cx="4559557" cy="4424167"/>
            <a:chOff x="840429" y="1239534"/>
            <a:chExt cx="4018734" cy="4580115"/>
          </a:xfrm>
        </p:grpSpPr>
        <p:sp>
          <p:nvSpPr>
            <p:cNvPr id="15" name="Wycinek koła 21"/>
            <p:cNvSpPr/>
            <p:nvPr/>
          </p:nvSpPr>
          <p:spPr bwMode="auto">
            <a:xfrm rot="567400">
              <a:off x="840430" y="1239534"/>
              <a:ext cx="4018733" cy="4551023"/>
            </a:xfrm>
            <a:custGeom>
              <a:avLst/>
              <a:gdLst>
                <a:gd name="connsiteX0" fmla="*/ 5116524 w 6539812"/>
                <a:gd name="connsiteY0" fmla="*/ 4261116 h 4669013"/>
                <a:gd name="connsiteX1" fmla="*/ 1988990 w 6539812"/>
                <a:gd name="connsiteY1" fmla="*/ 4482441 h 4669013"/>
                <a:gd name="connsiteX2" fmla="*/ 219309 w 6539812"/>
                <a:gd name="connsiteY2" fmla="*/ 1493956 h 4669013"/>
                <a:gd name="connsiteX3" fmla="*/ 3269906 w 6539812"/>
                <a:gd name="connsiteY3" fmla="*/ 0 h 4669013"/>
                <a:gd name="connsiteX4" fmla="*/ 3269906 w 6539812"/>
                <a:gd name="connsiteY4" fmla="*/ 2334507 h 4669013"/>
                <a:gd name="connsiteX5" fmla="*/ 5116524 w 6539812"/>
                <a:gd name="connsiteY5" fmla="*/ 4261116 h 4669013"/>
                <a:gd name="connsiteX0" fmla="*/ 3270670 w 5117288"/>
                <a:gd name="connsiteY0" fmla="*/ 2334507 h 4669023"/>
                <a:gd name="connsiteX1" fmla="*/ 5117288 w 5117288"/>
                <a:gd name="connsiteY1" fmla="*/ 4261116 h 4669023"/>
                <a:gd name="connsiteX2" fmla="*/ 1989754 w 5117288"/>
                <a:gd name="connsiteY2" fmla="*/ 4482441 h 4669023"/>
                <a:gd name="connsiteX3" fmla="*/ 220073 w 5117288"/>
                <a:gd name="connsiteY3" fmla="*/ 1493956 h 4669023"/>
                <a:gd name="connsiteX4" fmla="*/ 3270670 w 5117288"/>
                <a:gd name="connsiteY4" fmla="*/ 0 h 4669023"/>
                <a:gd name="connsiteX5" fmla="*/ 3362110 w 5117288"/>
                <a:gd name="connsiteY5" fmla="*/ 2425947 h 4669023"/>
                <a:gd name="connsiteX0" fmla="*/ 5117288 w 5117288"/>
                <a:gd name="connsiteY0" fmla="*/ 4261116 h 4669023"/>
                <a:gd name="connsiteX1" fmla="*/ 1989754 w 5117288"/>
                <a:gd name="connsiteY1" fmla="*/ 4482441 h 4669023"/>
                <a:gd name="connsiteX2" fmla="*/ 220073 w 5117288"/>
                <a:gd name="connsiteY2" fmla="*/ 1493956 h 4669023"/>
                <a:gd name="connsiteX3" fmla="*/ 3270670 w 5117288"/>
                <a:gd name="connsiteY3" fmla="*/ 0 h 4669023"/>
                <a:gd name="connsiteX4" fmla="*/ 3362110 w 5117288"/>
                <a:gd name="connsiteY4" fmla="*/ 2425947 h 4669023"/>
                <a:gd name="connsiteX0" fmla="*/ 5117288 w 5117288"/>
                <a:gd name="connsiteY0" fmla="*/ 4261116 h 4669023"/>
                <a:gd name="connsiteX1" fmla="*/ 1989754 w 5117288"/>
                <a:gd name="connsiteY1" fmla="*/ 4482441 h 4669023"/>
                <a:gd name="connsiteX2" fmla="*/ 220073 w 5117288"/>
                <a:gd name="connsiteY2" fmla="*/ 1493956 h 4669023"/>
                <a:gd name="connsiteX3" fmla="*/ 3270670 w 5117288"/>
                <a:gd name="connsiteY3" fmla="*/ 0 h 4669023"/>
              </a:gdLst>
              <a:ahLst/>
              <a:cxnLst>
                <a:cxn ang="0">
                  <a:pos x="connsiteX0" y="connsiteY0"/>
                </a:cxn>
                <a:cxn ang="0">
                  <a:pos x="connsiteX1" y="connsiteY1"/>
                </a:cxn>
                <a:cxn ang="0">
                  <a:pos x="connsiteX2" y="connsiteY2"/>
                </a:cxn>
                <a:cxn ang="0">
                  <a:pos x="connsiteX3" y="connsiteY3"/>
                </a:cxn>
              </a:cxnLst>
              <a:rect l="l" t="t" r="r" b="b"/>
              <a:pathLst>
                <a:path w="5117288" h="4669023">
                  <a:moveTo>
                    <a:pt x="5117288" y="4261116"/>
                  </a:moveTo>
                  <a:cubicBezTo>
                    <a:pt x="4196035" y="4711188"/>
                    <a:pt x="3016838" y="4794636"/>
                    <a:pt x="1989754" y="4482441"/>
                  </a:cubicBezTo>
                  <a:cubicBezTo>
                    <a:pt x="368185" y="3989545"/>
                    <a:pt x="-414495" y="2667823"/>
                    <a:pt x="220073" y="1493956"/>
                  </a:cubicBezTo>
                  <a:cubicBezTo>
                    <a:pt x="706730" y="593706"/>
                    <a:pt x="1919053" y="0"/>
                    <a:pt x="3270670" y="0"/>
                  </a:cubicBezTo>
                </a:path>
              </a:pathLst>
            </a:custGeom>
            <a:ln>
              <a:headEnd/>
              <a:tailEnd/>
            </a:ln>
          </p:spPr>
          <p:style>
            <a:lnRef idx="2">
              <a:schemeClr val="accent5"/>
            </a:lnRef>
            <a:fillRef idx="0">
              <a:schemeClr val="accent5"/>
            </a:fillRef>
            <a:effectRef idx="1">
              <a:schemeClr val="accent5"/>
            </a:effectRef>
            <a:fontRef idx="minor">
              <a:schemeClr val="tx1"/>
            </a:fontRef>
          </p:style>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l-PL" sz="2400" b="1" i="0" u="none" strike="noStrike" cap="none" normalizeH="0" baseline="0" dirty="0" smtClean="0">
                <a:ln>
                  <a:noFill/>
                </a:ln>
                <a:solidFill>
                  <a:schemeClr val="tx2">
                    <a:lumMod val="75000"/>
                  </a:schemeClr>
                </a:solidFill>
                <a:effectLst/>
                <a:latin typeface="Cambria" pitchFamily="18" charset="0"/>
                <a:ea typeface="Times New Roman" pitchFamily="18" charset="0"/>
                <a:cs typeface="Arial" pitchFamily="34" charset="0"/>
              </a:endParaRPr>
            </a:p>
          </p:txBody>
        </p:sp>
        <p:sp>
          <p:nvSpPr>
            <p:cNvPr id="16" name="Wycinek koła 21"/>
            <p:cNvSpPr/>
            <p:nvPr/>
          </p:nvSpPr>
          <p:spPr bwMode="auto">
            <a:xfrm rot="999183">
              <a:off x="840429" y="1268626"/>
              <a:ext cx="4018733" cy="4551023"/>
            </a:xfrm>
            <a:custGeom>
              <a:avLst/>
              <a:gdLst>
                <a:gd name="connsiteX0" fmla="*/ 5116524 w 6539812"/>
                <a:gd name="connsiteY0" fmla="*/ 4261116 h 4669013"/>
                <a:gd name="connsiteX1" fmla="*/ 1988990 w 6539812"/>
                <a:gd name="connsiteY1" fmla="*/ 4482441 h 4669013"/>
                <a:gd name="connsiteX2" fmla="*/ 219309 w 6539812"/>
                <a:gd name="connsiteY2" fmla="*/ 1493956 h 4669013"/>
                <a:gd name="connsiteX3" fmla="*/ 3269906 w 6539812"/>
                <a:gd name="connsiteY3" fmla="*/ 0 h 4669013"/>
                <a:gd name="connsiteX4" fmla="*/ 3269906 w 6539812"/>
                <a:gd name="connsiteY4" fmla="*/ 2334507 h 4669013"/>
                <a:gd name="connsiteX5" fmla="*/ 5116524 w 6539812"/>
                <a:gd name="connsiteY5" fmla="*/ 4261116 h 4669013"/>
                <a:gd name="connsiteX0" fmla="*/ 3270670 w 5117288"/>
                <a:gd name="connsiteY0" fmla="*/ 2334507 h 4669023"/>
                <a:gd name="connsiteX1" fmla="*/ 5117288 w 5117288"/>
                <a:gd name="connsiteY1" fmla="*/ 4261116 h 4669023"/>
                <a:gd name="connsiteX2" fmla="*/ 1989754 w 5117288"/>
                <a:gd name="connsiteY2" fmla="*/ 4482441 h 4669023"/>
                <a:gd name="connsiteX3" fmla="*/ 220073 w 5117288"/>
                <a:gd name="connsiteY3" fmla="*/ 1493956 h 4669023"/>
                <a:gd name="connsiteX4" fmla="*/ 3270670 w 5117288"/>
                <a:gd name="connsiteY4" fmla="*/ 0 h 4669023"/>
                <a:gd name="connsiteX5" fmla="*/ 3362110 w 5117288"/>
                <a:gd name="connsiteY5" fmla="*/ 2425947 h 4669023"/>
                <a:gd name="connsiteX0" fmla="*/ 5117288 w 5117288"/>
                <a:gd name="connsiteY0" fmla="*/ 4261116 h 4669023"/>
                <a:gd name="connsiteX1" fmla="*/ 1989754 w 5117288"/>
                <a:gd name="connsiteY1" fmla="*/ 4482441 h 4669023"/>
                <a:gd name="connsiteX2" fmla="*/ 220073 w 5117288"/>
                <a:gd name="connsiteY2" fmla="*/ 1493956 h 4669023"/>
                <a:gd name="connsiteX3" fmla="*/ 3270670 w 5117288"/>
                <a:gd name="connsiteY3" fmla="*/ 0 h 4669023"/>
                <a:gd name="connsiteX4" fmla="*/ 3362110 w 5117288"/>
                <a:gd name="connsiteY4" fmla="*/ 2425947 h 4669023"/>
                <a:gd name="connsiteX0" fmla="*/ 5117288 w 5117288"/>
                <a:gd name="connsiteY0" fmla="*/ 4261116 h 4669023"/>
                <a:gd name="connsiteX1" fmla="*/ 1989754 w 5117288"/>
                <a:gd name="connsiteY1" fmla="*/ 4482441 h 4669023"/>
                <a:gd name="connsiteX2" fmla="*/ 220073 w 5117288"/>
                <a:gd name="connsiteY2" fmla="*/ 1493956 h 4669023"/>
                <a:gd name="connsiteX3" fmla="*/ 3270670 w 5117288"/>
                <a:gd name="connsiteY3" fmla="*/ 0 h 4669023"/>
              </a:gdLst>
              <a:ahLst/>
              <a:cxnLst>
                <a:cxn ang="0">
                  <a:pos x="connsiteX0" y="connsiteY0"/>
                </a:cxn>
                <a:cxn ang="0">
                  <a:pos x="connsiteX1" y="connsiteY1"/>
                </a:cxn>
                <a:cxn ang="0">
                  <a:pos x="connsiteX2" y="connsiteY2"/>
                </a:cxn>
                <a:cxn ang="0">
                  <a:pos x="connsiteX3" y="connsiteY3"/>
                </a:cxn>
              </a:cxnLst>
              <a:rect l="l" t="t" r="r" b="b"/>
              <a:pathLst>
                <a:path w="5117288" h="4669023">
                  <a:moveTo>
                    <a:pt x="5117288" y="4261116"/>
                  </a:moveTo>
                  <a:cubicBezTo>
                    <a:pt x="4196035" y="4711188"/>
                    <a:pt x="3016838" y="4794636"/>
                    <a:pt x="1989754" y="4482441"/>
                  </a:cubicBezTo>
                  <a:cubicBezTo>
                    <a:pt x="368185" y="3989545"/>
                    <a:pt x="-414495" y="2667823"/>
                    <a:pt x="220073" y="1493956"/>
                  </a:cubicBezTo>
                  <a:cubicBezTo>
                    <a:pt x="706730" y="593706"/>
                    <a:pt x="1919053" y="0"/>
                    <a:pt x="3270670" y="0"/>
                  </a:cubicBezTo>
                </a:path>
              </a:pathLst>
            </a:custGeom>
            <a:ln>
              <a:solidFill>
                <a:srgbClr val="FFFF66"/>
              </a:solidFill>
              <a:headEnd/>
              <a:tailEnd/>
            </a:ln>
          </p:spPr>
          <p:style>
            <a:lnRef idx="2">
              <a:schemeClr val="accent5"/>
            </a:lnRef>
            <a:fillRef idx="0">
              <a:schemeClr val="accent5"/>
            </a:fillRef>
            <a:effectRef idx="1">
              <a:schemeClr val="accent5"/>
            </a:effectRef>
            <a:fontRef idx="minor">
              <a:schemeClr val="tx1"/>
            </a:fontRef>
          </p:style>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l-PL" sz="2400" b="1" i="0" u="none" strike="noStrike" cap="none" normalizeH="0" baseline="0" dirty="0" smtClean="0">
                <a:ln>
                  <a:noFill/>
                </a:ln>
                <a:solidFill>
                  <a:schemeClr val="tx2">
                    <a:lumMod val="75000"/>
                  </a:schemeClr>
                </a:solidFill>
                <a:effectLst/>
                <a:latin typeface="Cambria" pitchFamily="18" charset="0"/>
                <a:ea typeface="Times New Roman" pitchFamily="18" charset="0"/>
                <a:cs typeface="Arial" pitchFamily="34" charset="0"/>
              </a:endParaRPr>
            </a:p>
          </p:txBody>
        </p:sp>
      </p:grpSp>
      <p:pic>
        <p:nvPicPr>
          <p:cNvPr id="17" name="Picture 10" descr="KASETY.JPG"/>
          <p:cNvPicPr>
            <a:picLocks noChangeAspect="1"/>
          </p:cNvPicPr>
          <p:nvPr/>
        </p:nvPicPr>
        <p:blipFill rotWithShape="1">
          <a:blip r:embed="rId3" cstate="print"/>
          <a:srcRect r="56697"/>
          <a:stretch/>
        </p:blipFill>
        <p:spPr bwMode="auto">
          <a:xfrm>
            <a:off x="1739911" y="4401640"/>
            <a:ext cx="1251806" cy="1800623"/>
          </a:xfrm>
          <a:prstGeom prst="roundRect">
            <a:avLst>
              <a:gd name="adj" fmla="val 22148"/>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1" name="Picture 3" descr="C:\Documents and Settings\Krzysztof\Desktop\wislinka zdjecia\P1030058.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t="1203" r="28168"/>
          <a:stretch/>
        </p:blipFill>
        <p:spPr bwMode="auto">
          <a:xfrm rot="20311330">
            <a:off x="206561" y="3920580"/>
            <a:ext cx="1551798" cy="1422619"/>
          </a:xfrm>
          <a:prstGeom prst="roundRect">
            <a:avLst>
              <a:gd name="adj" fmla="val 22148"/>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Obraz 11"/>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r="5136"/>
          <a:stretch/>
        </p:blipFill>
        <p:spPr bwMode="auto">
          <a:xfrm>
            <a:off x="2991717" y="4842996"/>
            <a:ext cx="1868315" cy="1310441"/>
          </a:xfrm>
          <a:prstGeom prst="roundRect">
            <a:avLst>
              <a:gd name="adj" fmla="val 22148"/>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Pawel Krajewski\Pictures\PIKNIK\Mobile Statio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9512" y="2135129"/>
            <a:ext cx="1246687" cy="1936780"/>
          </a:xfrm>
          <a:prstGeom prst="roundRect">
            <a:avLst>
              <a:gd name="adj" fmla="val 22148"/>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l="15798" t="36618" r="38009" b="7889"/>
          <a:stretch/>
        </p:blipFill>
        <p:spPr bwMode="auto">
          <a:xfrm>
            <a:off x="1127650" y="973744"/>
            <a:ext cx="1302813" cy="1344303"/>
          </a:xfrm>
          <a:prstGeom prst="roundRect">
            <a:avLst>
              <a:gd name="adj" fmla="val 22148"/>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11">
            <a:extLst>
              <a:ext uri="{28A0092B-C50C-407E-A947-70E740481C1C}">
                <a14:useLocalDpi xmlns:a14="http://schemas.microsoft.com/office/drawing/2010/main" val="0"/>
              </a:ext>
            </a:extLst>
          </a:blip>
          <a:srcRect l="53855"/>
          <a:stretch/>
        </p:blipFill>
        <p:spPr bwMode="auto">
          <a:xfrm>
            <a:off x="2771800" y="884439"/>
            <a:ext cx="1008112" cy="1392036"/>
          </a:xfrm>
          <a:prstGeom prst="roundRect">
            <a:avLst>
              <a:gd name="adj" fmla="val 22148"/>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22812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604448" y="836712"/>
            <a:ext cx="468000" cy="324000"/>
          </a:xfrm>
          <a:prstGeom prst="ellipse">
            <a:avLst/>
          </a:prstGeom>
          <a:ln>
            <a:solidFill>
              <a:schemeClr val="bg1">
                <a:lumMod val="75000"/>
              </a:schemeClr>
            </a:solidFill>
          </a:ln>
        </p:spPr>
        <p:txBody>
          <a:bodyPr lIns="0" tIns="0" rIns="0" bIns="0" anchor="ctr" anchorCtr="0"/>
          <a:lstStyle/>
          <a:p>
            <a:pPr algn="ctr"/>
            <a:fld id="{CE2184F6-B7EF-4020-A117-128689956E96}" type="slidenum">
              <a:rPr lang="pl-PL" sz="1400" b="1" smtClean="0"/>
              <a:pPr algn="ctr"/>
              <a:t>10</a:t>
            </a:fld>
            <a:endParaRPr lang="pl-PL" sz="1400" b="1" dirty="0"/>
          </a:p>
        </p:txBody>
      </p:sp>
      <p:sp>
        <p:nvSpPr>
          <p:cNvPr id="6" name="Rectangle 1"/>
          <p:cNvSpPr>
            <a:spLocks noChangeAspect="1" noChangeArrowheads="1"/>
          </p:cNvSpPr>
          <p:nvPr/>
        </p:nvSpPr>
        <p:spPr bwMode="auto">
          <a:xfrm>
            <a:off x="1339736" y="1052736"/>
            <a:ext cx="6904672" cy="481350"/>
          </a:xfrm>
          <a:prstGeom prst="rect">
            <a:avLst/>
          </a:prstGeom>
        </p:spPr>
        <p:txBody>
          <a:bodyPr wrap="square">
            <a:spAutoFit/>
          </a:bodyPr>
          <a:lstStyle/>
          <a:p>
            <a:pPr algn="ctr">
              <a:lnSpc>
                <a:spcPts val="3200"/>
              </a:lnSpc>
            </a:pPr>
            <a:r>
              <a:rPr lang="pl-PL" sz="2400" dirty="0" smtClean="0">
                <a:solidFill>
                  <a:srgbClr val="0066FF"/>
                </a:solidFill>
                <a:latin typeface="+mj-lt"/>
                <a:ea typeface="Tahoma" pitchFamily="34" charset="0"/>
                <a:cs typeface="Tahoma" pitchFamily="34" charset="0"/>
              </a:rPr>
              <a:t>METHODOLOGY</a:t>
            </a:r>
          </a:p>
        </p:txBody>
      </p:sp>
      <p:graphicFrame>
        <p:nvGraphicFramePr>
          <p:cNvPr id="7" name="Tabela 6"/>
          <p:cNvGraphicFramePr>
            <a:graphicFrameLocks noGrp="1"/>
          </p:cNvGraphicFramePr>
          <p:nvPr>
            <p:extLst>
              <p:ext uri="{D42A27DB-BD31-4B8C-83A1-F6EECF244321}">
                <p14:modId xmlns:p14="http://schemas.microsoft.com/office/powerpoint/2010/main" val="3959159209"/>
              </p:ext>
            </p:extLst>
          </p:nvPr>
        </p:nvGraphicFramePr>
        <p:xfrm>
          <a:off x="678533" y="1707520"/>
          <a:ext cx="7920000" cy="1107440"/>
        </p:xfrm>
        <a:graphic>
          <a:graphicData uri="http://schemas.openxmlformats.org/drawingml/2006/table">
            <a:tbl>
              <a:tblPr firstRow="1" bandRow="1">
                <a:tableStyleId>{5C22544A-7EE6-4342-B048-85BDC9FD1C3A}</a:tableStyleId>
              </a:tblPr>
              <a:tblGrid>
                <a:gridCol w="92969"/>
                <a:gridCol w="168128"/>
                <a:gridCol w="7658903"/>
              </a:tblGrid>
              <a:tr h="432048">
                <a:tc>
                  <a:txBody>
                    <a:bodyPr/>
                    <a:lstStyle/>
                    <a:p>
                      <a:endParaRPr lang="en-US" dirty="0"/>
                    </a:p>
                  </a:txBody>
                  <a:tcPr marL="0" marR="0" marT="0" marB="0">
                    <a:lnL w="9525" cap="flat" cmpd="sng" algn="ctr">
                      <a:solidFill>
                        <a:schemeClr val="tx1">
                          <a:lumMod val="65000"/>
                          <a:lumOff val="35000"/>
                        </a:schemeClr>
                      </a:solidFill>
                      <a:prstDash val="solid"/>
                      <a:round/>
                      <a:headEnd type="none" w="med" len="med"/>
                      <a:tailEnd type="none" w="med" len="med"/>
                    </a:lnL>
                    <a:lnR w="12700" cmpd="sng">
                      <a:noFill/>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400" dirty="0">
                        <a:solidFill>
                          <a:srgbClr val="0066FF"/>
                        </a:solidFill>
                      </a:endParaRPr>
                    </a:p>
                  </a:txBody>
                  <a:tcPr marL="0" marR="0" marT="0" marB="0" anchor="ctr">
                    <a:lnL w="12700" cmpd="sng">
                      <a:noFill/>
                    </a:lnL>
                    <a:lnR w="9525" cap="flat" cmpd="sng" algn="ctr">
                      <a:no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solidFill>
                      <a:schemeClr val="accent1">
                        <a:lumMod val="20000"/>
                        <a:lumOff val="80000"/>
                      </a:schemeClr>
                    </a:solidFill>
                  </a:tcPr>
                </a:tc>
                <a:tc>
                  <a:txBody>
                    <a:bodyPr/>
                    <a:lstStyle/>
                    <a:p>
                      <a:pPr marL="109275" lvl="1" indent="0" algn="l" defTabSz="914400" rtl="0" eaLnBrk="1" fontAlgn="base" latinLnBrk="0" hangingPunct="1">
                        <a:lnSpc>
                          <a:spcPts val="2000"/>
                        </a:lnSpc>
                        <a:spcBef>
                          <a:spcPct val="0"/>
                        </a:spcBef>
                        <a:spcAft>
                          <a:spcPts val="0"/>
                        </a:spcAft>
                        <a:buClr>
                          <a:srgbClr val="3366FF"/>
                        </a:buClr>
                        <a:buSzPct val="120000"/>
                        <a:buFont typeface="Wingdings" pitchFamily="2" charset="2"/>
                        <a:buNone/>
                        <a:tabLst>
                          <a:tab pos="714375" algn="l"/>
                        </a:tabLst>
                      </a:pPr>
                      <a:r>
                        <a:rPr lang="en-US" sz="1800" b="0" kern="1200" spc="-40" baseline="0" dirty="0" smtClean="0">
                          <a:solidFill>
                            <a:srgbClr val="0033CC"/>
                          </a:solidFill>
                          <a:latin typeface="+mn-lt"/>
                          <a:ea typeface="Times New Roman" pitchFamily="18" charset="0"/>
                          <a:cs typeface="Arial" pitchFamily="34" charset="0"/>
                        </a:rPr>
                        <a:t>A Council of Ministers Regulation on the detailed scope of assessment of the location intended for a nuclear facility, the cases where such location must not be considered as meeting the requirements for location of the nuclear facility and on requirements for a location report for the nuclear facility (</a:t>
                      </a:r>
                      <a:r>
                        <a:rPr lang="en-US" sz="1800" b="0" kern="1200" spc="-40" baseline="0" dirty="0" err="1" smtClean="0">
                          <a:solidFill>
                            <a:srgbClr val="0033CC"/>
                          </a:solidFill>
                          <a:latin typeface="+mn-lt"/>
                          <a:ea typeface="Times New Roman" pitchFamily="18" charset="0"/>
                          <a:cs typeface="Arial" pitchFamily="34" charset="0"/>
                        </a:rPr>
                        <a:t>J.o.L</a:t>
                      </a:r>
                      <a:r>
                        <a:rPr lang="en-US" sz="1800" b="0" kern="1200" spc="-40" baseline="0" dirty="0" smtClean="0">
                          <a:solidFill>
                            <a:srgbClr val="0033CC"/>
                          </a:solidFill>
                          <a:latin typeface="+mn-lt"/>
                          <a:ea typeface="Times New Roman" pitchFamily="18" charset="0"/>
                          <a:cs typeface="Arial" pitchFamily="34" charset="0"/>
                        </a:rPr>
                        <a:t>. of 2012, item 1025)</a:t>
                      </a:r>
                    </a:p>
                  </a:txBody>
                  <a:tcPr anchor="ctr">
                    <a:lnL w="9525"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3" name="Prostokąt 2"/>
          <p:cNvSpPr/>
          <p:nvPr/>
        </p:nvSpPr>
        <p:spPr>
          <a:xfrm>
            <a:off x="689968" y="2852936"/>
            <a:ext cx="8064896" cy="1015663"/>
          </a:xfrm>
          <a:prstGeom prst="rect">
            <a:avLst/>
          </a:prstGeom>
        </p:spPr>
        <p:txBody>
          <a:bodyPr wrap="square">
            <a:spAutoFit/>
          </a:bodyPr>
          <a:lstStyle/>
          <a:p>
            <a:pPr marL="0" lvl="1"/>
            <a:r>
              <a:rPr lang="en-US" sz="2000" b="1" dirty="0" smtClean="0">
                <a:solidFill>
                  <a:schemeClr val="bg1">
                    <a:lumMod val="50000"/>
                  </a:schemeClr>
                </a:solidFill>
                <a:ea typeface="Tahoma" pitchFamily="34" charset="0"/>
                <a:cs typeface="Tahoma" pitchFamily="34" charset="0"/>
              </a:rPr>
              <a:t>Assessment of  baseline of environmental conditions in foreseen location of NPP is complex  operation consist of meteorological, geological hydrogeological and radiological </a:t>
            </a:r>
            <a:r>
              <a:rPr lang="pl-PL" sz="2000" b="1" dirty="0" err="1" smtClean="0">
                <a:solidFill>
                  <a:schemeClr val="bg1">
                    <a:lumMod val="50000"/>
                  </a:schemeClr>
                </a:solidFill>
                <a:ea typeface="Tahoma" pitchFamily="34" charset="0"/>
                <a:cs typeface="Tahoma" pitchFamily="34" charset="0"/>
              </a:rPr>
              <a:t>studies</a:t>
            </a:r>
            <a:r>
              <a:rPr lang="en-US" sz="2000" b="1" dirty="0" smtClean="0">
                <a:solidFill>
                  <a:schemeClr val="bg1">
                    <a:lumMod val="50000"/>
                  </a:schemeClr>
                </a:solidFill>
                <a:ea typeface="Tahoma" pitchFamily="34" charset="0"/>
                <a:cs typeface="Tahoma" pitchFamily="34" charset="0"/>
              </a:rPr>
              <a:t> </a:t>
            </a:r>
            <a:endParaRPr lang="en-US" sz="2000" b="1" dirty="0">
              <a:solidFill>
                <a:schemeClr val="bg1">
                  <a:lumMod val="50000"/>
                </a:schemeClr>
              </a:solidFill>
              <a:ea typeface="Tahoma" pitchFamily="34" charset="0"/>
              <a:cs typeface="Tahoma" pitchFamily="34" charset="0"/>
            </a:endParaRPr>
          </a:p>
        </p:txBody>
      </p:sp>
    </p:spTree>
    <p:extLst>
      <p:ext uri="{BB962C8B-B14F-4D97-AF65-F5344CB8AC3E}">
        <p14:creationId xmlns:p14="http://schemas.microsoft.com/office/powerpoint/2010/main" val="31344035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604448" y="836712"/>
            <a:ext cx="468000" cy="324000"/>
          </a:xfrm>
          <a:prstGeom prst="ellipse">
            <a:avLst/>
          </a:prstGeom>
          <a:ln>
            <a:solidFill>
              <a:schemeClr val="bg1">
                <a:lumMod val="75000"/>
              </a:schemeClr>
            </a:solidFill>
          </a:ln>
        </p:spPr>
        <p:txBody>
          <a:bodyPr lIns="0" tIns="0" rIns="0" bIns="0" anchor="ctr" anchorCtr="0"/>
          <a:lstStyle/>
          <a:p>
            <a:pPr algn="ctr"/>
            <a:fld id="{CE2184F6-B7EF-4020-A117-128689956E96}" type="slidenum">
              <a:rPr lang="pl-PL" sz="1400" b="1" smtClean="0"/>
              <a:pPr algn="ctr"/>
              <a:t>11</a:t>
            </a:fld>
            <a:endParaRPr lang="pl-PL" sz="1400" b="1" dirty="0"/>
          </a:p>
        </p:txBody>
      </p:sp>
      <p:sp>
        <p:nvSpPr>
          <p:cNvPr id="6" name="Rectangle 1"/>
          <p:cNvSpPr>
            <a:spLocks noChangeAspect="1" noChangeArrowheads="1"/>
          </p:cNvSpPr>
          <p:nvPr/>
        </p:nvSpPr>
        <p:spPr bwMode="auto">
          <a:xfrm>
            <a:off x="1339736" y="1052736"/>
            <a:ext cx="6904672" cy="481350"/>
          </a:xfrm>
          <a:prstGeom prst="rect">
            <a:avLst/>
          </a:prstGeom>
        </p:spPr>
        <p:txBody>
          <a:bodyPr wrap="square">
            <a:spAutoFit/>
          </a:bodyPr>
          <a:lstStyle/>
          <a:p>
            <a:pPr algn="ctr">
              <a:lnSpc>
                <a:spcPts val="3200"/>
              </a:lnSpc>
            </a:pPr>
            <a:r>
              <a:rPr lang="pl-PL" sz="2400" dirty="0" smtClean="0">
                <a:solidFill>
                  <a:srgbClr val="0066FF"/>
                </a:solidFill>
                <a:latin typeface="+mj-lt"/>
                <a:ea typeface="Tahoma" pitchFamily="34" charset="0"/>
                <a:cs typeface="Tahoma" pitchFamily="34" charset="0"/>
              </a:rPr>
              <a:t>METHODOLOGY</a:t>
            </a:r>
          </a:p>
        </p:txBody>
      </p:sp>
      <p:graphicFrame>
        <p:nvGraphicFramePr>
          <p:cNvPr id="7" name="Tabela 6"/>
          <p:cNvGraphicFramePr>
            <a:graphicFrameLocks noGrp="1"/>
          </p:cNvGraphicFramePr>
          <p:nvPr>
            <p:extLst>
              <p:ext uri="{D42A27DB-BD31-4B8C-83A1-F6EECF244321}">
                <p14:modId xmlns:p14="http://schemas.microsoft.com/office/powerpoint/2010/main" val="2985923455"/>
              </p:ext>
            </p:extLst>
          </p:nvPr>
        </p:nvGraphicFramePr>
        <p:xfrm>
          <a:off x="678533" y="1707520"/>
          <a:ext cx="7920000" cy="1107440"/>
        </p:xfrm>
        <a:graphic>
          <a:graphicData uri="http://schemas.openxmlformats.org/drawingml/2006/table">
            <a:tbl>
              <a:tblPr firstRow="1" bandRow="1">
                <a:tableStyleId>{5C22544A-7EE6-4342-B048-85BDC9FD1C3A}</a:tableStyleId>
              </a:tblPr>
              <a:tblGrid>
                <a:gridCol w="92969"/>
                <a:gridCol w="168128"/>
                <a:gridCol w="7658903"/>
              </a:tblGrid>
              <a:tr h="432048">
                <a:tc>
                  <a:txBody>
                    <a:bodyPr/>
                    <a:lstStyle/>
                    <a:p>
                      <a:endParaRPr lang="en-US" dirty="0"/>
                    </a:p>
                  </a:txBody>
                  <a:tcPr marL="0" marR="0" marT="0" marB="0">
                    <a:lnL w="9525" cap="flat" cmpd="sng" algn="ctr">
                      <a:solidFill>
                        <a:schemeClr val="tx1">
                          <a:lumMod val="65000"/>
                          <a:lumOff val="35000"/>
                        </a:schemeClr>
                      </a:solidFill>
                      <a:prstDash val="solid"/>
                      <a:round/>
                      <a:headEnd type="none" w="med" len="med"/>
                      <a:tailEnd type="none" w="med" len="med"/>
                    </a:lnL>
                    <a:lnR w="12700" cmpd="sng">
                      <a:noFill/>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400" dirty="0">
                        <a:solidFill>
                          <a:srgbClr val="0066FF"/>
                        </a:solidFill>
                      </a:endParaRPr>
                    </a:p>
                  </a:txBody>
                  <a:tcPr marL="0" marR="0" marT="0" marB="0" anchor="ctr">
                    <a:lnL w="12700" cmpd="sng">
                      <a:noFill/>
                    </a:lnL>
                    <a:lnR w="9525" cap="flat" cmpd="sng" algn="ctr">
                      <a:no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solidFill>
                      <a:schemeClr val="accent1">
                        <a:lumMod val="20000"/>
                        <a:lumOff val="80000"/>
                      </a:schemeClr>
                    </a:solidFill>
                  </a:tcPr>
                </a:tc>
                <a:tc>
                  <a:txBody>
                    <a:bodyPr/>
                    <a:lstStyle/>
                    <a:p>
                      <a:pPr marL="109275" lvl="1" indent="0" algn="l" defTabSz="914400" rtl="0" eaLnBrk="1" fontAlgn="base" latinLnBrk="0" hangingPunct="1">
                        <a:lnSpc>
                          <a:spcPts val="2000"/>
                        </a:lnSpc>
                        <a:spcBef>
                          <a:spcPct val="0"/>
                        </a:spcBef>
                        <a:spcAft>
                          <a:spcPts val="0"/>
                        </a:spcAft>
                        <a:buClr>
                          <a:srgbClr val="3366FF"/>
                        </a:buClr>
                        <a:buSzPct val="120000"/>
                        <a:buFont typeface="Wingdings" pitchFamily="2" charset="2"/>
                        <a:buNone/>
                        <a:tabLst>
                          <a:tab pos="714375" algn="l"/>
                        </a:tabLst>
                      </a:pPr>
                      <a:r>
                        <a:rPr lang="en-US" sz="1800" b="0" kern="1200" spc="-40" baseline="0" dirty="0" smtClean="0">
                          <a:solidFill>
                            <a:srgbClr val="0033CC"/>
                          </a:solidFill>
                          <a:latin typeface="+mn-lt"/>
                          <a:ea typeface="Times New Roman" pitchFamily="18" charset="0"/>
                          <a:cs typeface="Arial" pitchFamily="34" charset="0"/>
                        </a:rPr>
                        <a:t>A Council of Ministers Regulation on the detailed scope of assessment of the location intended for a nuclear facility, the cases where such location must not be considered as meeting the requirements for location of the nuclear facility and on requirements for a location report for the nuclear facility (</a:t>
                      </a:r>
                      <a:r>
                        <a:rPr lang="en-US" sz="1800" b="0" kern="1200" spc="-40" baseline="0" dirty="0" err="1" smtClean="0">
                          <a:solidFill>
                            <a:srgbClr val="0033CC"/>
                          </a:solidFill>
                          <a:latin typeface="+mn-lt"/>
                          <a:ea typeface="Times New Roman" pitchFamily="18" charset="0"/>
                          <a:cs typeface="Arial" pitchFamily="34" charset="0"/>
                        </a:rPr>
                        <a:t>J.o.L</a:t>
                      </a:r>
                      <a:r>
                        <a:rPr lang="en-US" sz="1800" b="0" kern="1200" spc="-40" baseline="0" dirty="0" smtClean="0">
                          <a:solidFill>
                            <a:srgbClr val="0033CC"/>
                          </a:solidFill>
                          <a:latin typeface="+mn-lt"/>
                          <a:ea typeface="Times New Roman" pitchFamily="18" charset="0"/>
                          <a:cs typeface="Arial" pitchFamily="34" charset="0"/>
                        </a:rPr>
                        <a:t>. of 2012, item 1025)</a:t>
                      </a:r>
                    </a:p>
                  </a:txBody>
                  <a:tcPr anchor="ctr">
                    <a:lnL w="9525"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3" name="Prostokąt 2"/>
          <p:cNvSpPr/>
          <p:nvPr/>
        </p:nvSpPr>
        <p:spPr>
          <a:xfrm>
            <a:off x="689968" y="2852936"/>
            <a:ext cx="8064896" cy="1077218"/>
          </a:xfrm>
          <a:prstGeom prst="rect">
            <a:avLst/>
          </a:prstGeom>
        </p:spPr>
        <p:txBody>
          <a:bodyPr wrap="square">
            <a:spAutoFit/>
          </a:bodyPr>
          <a:lstStyle/>
          <a:p>
            <a:pPr marL="0" lvl="1"/>
            <a:r>
              <a:rPr lang="en-US" sz="2400" b="1" dirty="0" smtClean="0">
                <a:solidFill>
                  <a:schemeClr val="bg1">
                    <a:lumMod val="50000"/>
                  </a:schemeClr>
                </a:solidFill>
                <a:ea typeface="Tahoma" pitchFamily="34" charset="0"/>
                <a:cs typeface="Tahoma" pitchFamily="34" charset="0"/>
              </a:rPr>
              <a:t>Radiological studies – environmental components</a:t>
            </a:r>
          </a:p>
          <a:p>
            <a:pPr marL="0" lvl="1"/>
            <a:r>
              <a:rPr lang="en-US" sz="2000" dirty="0" smtClean="0">
                <a:solidFill>
                  <a:srgbClr val="0066FF"/>
                </a:solidFill>
                <a:ea typeface="Tahoma" pitchFamily="34" charset="0"/>
                <a:cs typeface="Tahoma" pitchFamily="34" charset="0"/>
              </a:rPr>
              <a:t>Distribution of radionuclides in soil, surface water, ground water and air as well as spatial and temporal distribution of ambient dose rate. </a:t>
            </a:r>
            <a:endParaRPr lang="en-US" sz="2000" dirty="0">
              <a:solidFill>
                <a:srgbClr val="0066FF"/>
              </a:solidFill>
              <a:ea typeface="Tahoma" pitchFamily="34" charset="0"/>
              <a:cs typeface="Tahoma" pitchFamily="34" charset="0"/>
            </a:endParaRPr>
          </a:p>
        </p:txBody>
      </p:sp>
      <p:sp>
        <p:nvSpPr>
          <p:cNvPr id="8" name="Prostokąt 7"/>
          <p:cNvSpPr/>
          <p:nvPr/>
        </p:nvSpPr>
        <p:spPr>
          <a:xfrm>
            <a:off x="684213" y="4079974"/>
            <a:ext cx="8064896" cy="769441"/>
          </a:xfrm>
          <a:prstGeom prst="rect">
            <a:avLst/>
          </a:prstGeom>
        </p:spPr>
        <p:txBody>
          <a:bodyPr wrap="square">
            <a:spAutoFit/>
          </a:bodyPr>
          <a:lstStyle/>
          <a:p>
            <a:pPr marL="0" lvl="1"/>
            <a:r>
              <a:rPr lang="en-US" sz="2400" b="1" dirty="0" smtClean="0">
                <a:solidFill>
                  <a:schemeClr val="bg1">
                    <a:lumMod val="50000"/>
                  </a:schemeClr>
                </a:solidFill>
                <a:ea typeface="Tahoma" pitchFamily="34" charset="0"/>
                <a:cs typeface="Tahoma" pitchFamily="34" charset="0"/>
              </a:rPr>
              <a:t>Radiological studies – </a:t>
            </a:r>
            <a:r>
              <a:rPr lang="pl-PL" sz="2400" b="1" dirty="0" err="1" smtClean="0">
                <a:solidFill>
                  <a:schemeClr val="bg1">
                    <a:lumMod val="50000"/>
                  </a:schemeClr>
                </a:solidFill>
                <a:ea typeface="Tahoma" pitchFamily="34" charset="0"/>
                <a:cs typeface="Tahoma" pitchFamily="34" charset="0"/>
              </a:rPr>
              <a:t>spacial</a:t>
            </a:r>
            <a:r>
              <a:rPr lang="pl-PL" sz="2400" b="1" dirty="0" smtClean="0">
                <a:solidFill>
                  <a:schemeClr val="bg1">
                    <a:lumMod val="50000"/>
                  </a:schemeClr>
                </a:solidFill>
                <a:ea typeface="Tahoma" pitchFamily="34" charset="0"/>
                <a:cs typeface="Tahoma" pitchFamily="34" charset="0"/>
              </a:rPr>
              <a:t> </a:t>
            </a:r>
            <a:r>
              <a:rPr lang="pl-PL" sz="2400" b="1" dirty="0" err="1" smtClean="0">
                <a:solidFill>
                  <a:schemeClr val="bg1">
                    <a:lumMod val="50000"/>
                  </a:schemeClr>
                </a:solidFill>
                <a:ea typeface="Tahoma" pitchFamily="34" charset="0"/>
                <a:cs typeface="Tahoma" pitchFamily="34" charset="0"/>
              </a:rPr>
              <a:t>range</a:t>
            </a:r>
            <a:endParaRPr lang="en-US" sz="2400" b="1" dirty="0" smtClean="0">
              <a:solidFill>
                <a:schemeClr val="bg1">
                  <a:lumMod val="50000"/>
                </a:schemeClr>
              </a:solidFill>
              <a:ea typeface="Tahoma" pitchFamily="34" charset="0"/>
              <a:cs typeface="Tahoma" pitchFamily="34" charset="0"/>
            </a:endParaRPr>
          </a:p>
          <a:p>
            <a:pPr marL="0" lvl="1"/>
            <a:r>
              <a:rPr lang="en-US" sz="2000" dirty="0" smtClean="0">
                <a:solidFill>
                  <a:srgbClr val="0066FF"/>
                </a:solidFill>
                <a:ea typeface="Tahoma" pitchFamily="34" charset="0"/>
                <a:cs typeface="Tahoma" pitchFamily="34" charset="0"/>
              </a:rPr>
              <a:t>Assessment for localization region </a:t>
            </a:r>
            <a:r>
              <a:rPr lang="en-US" sz="2000" dirty="0" err="1" smtClean="0">
                <a:solidFill>
                  <a:srgbClr val="0066FF"/>
                </a:solidFill>
                <a:ea typeface="Tahoma" pitchFamily="34" charset="0"/>
                <a:cs typeface="Tahoma" pitchFamily="34" charset="0"/>
              </a:rPr>
              <a:t>i.e</a:t>
            </a:r>
            <a:r>
              <a:rPr lang="en-US" sz="2000" dirty="0" smtClean="0">
                <a:solidFill>
                  <a:srgbClr val="0066FF"/>
                </a:solidFill>
                <a:ea typeface="Tahoma" pitchFamily="34" charset="0"/>
                <a:cs typeface="Tahoma" pitchFamily="34" charset="0"/>
              </a:rPr>
              <a:t>: &gt;= 30 km </a:t>
            </a:r>
            <a:endParaRPr lang="en-US" sz="2000" dirty="0">
              <a:solidFill>
                <a:srgbClr val="0066FF"/>
              </a:solidFill>
              <a:ea typeface="Tahoma" pitchFamily="34" charset="0"/>
              <a:cs typeface="Tahoma" pitchFamily="34" charset="0"/>
            </a:endParaRPr>
          </a:p>
        </p:txBody>
      </p:sp>
    </p:spTree>
    <p:extLst>
      <p:ext uri="{BB962C8B-B14F-4D97-AF65-F5344CB8AC3E}">
        <p14:creationId xmlns:p14="http://schemas.microsoft.com/office/powerpoint/2010/main" val="22134720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604448" y="836712"/>
            <a:ext cx="468000" cy="324000"/>
          </a:xfrm>
          <a:prstGeom prst="ellipse">
            <a:avLst/>
          </a:prstGeom>
          <a:ln>
            <a:solidFill>
              <a:schemeClr val="bg1">
                <a:lumMod val="75000"/>
              </a:schemeClr>
            </a:solidFill>
          </a:ln>
        </p:spPr>
        <p:txBody>
          <a:bodyPr lIns="0" tIns="0" rIns="0" bIns="0" anchor="ctr" anchorCtr="0"/>
          <a:lstStyle/>
          <a:p>
            <a:pPr algn="ctr"/>
            <a:fld id="{CE2184F6-B7EF-4020-A117-128689956E96}" type="slidenum">
              <a:rPr lang="pl-PL" sz="1400" b="1" smtClean="0"/>
              <a:pPr algn="ctr"/>
              <a:t>12</a:t>
            </a:fld>
            <a:endParaRPr lang="pl-PL" sz="1400" b="1" dirty="0"/>
          </a:p>
        </p:txBody>
      </p:sp>
      <p:sp>
        <p:nvSpPr>
          <p:cNvPr id="6" name="Rectangle 1"/>
          <p:cNvSpPr>
            <a:spLocks noChangeAspect="1" noChangeArrowheads="1"/>
          </p:cNvSpPr>
          <p:nvPr/>
        </p:nvSpPr>
        <p:spPr bwMode="auto">
          <a:xfrm>
            <a:off x="1339736" y="1052736"/>
            <a:ext cx="6904672" cy="481350"/>
          </a:xfrm>
          <a:prstGeom prst="rect">
            <a:avLst/>
          </a:prstGeom>
        </p:spPr>
        <p:txBody>
          <a:bodyPr wrap="square">
            <a:spAutoFit/>
          </a:bodyPr>
          <a:lstStyle/>
          <a:p>
            <a:pPr algn="ctr">
              <a:lnSpc>
                <a:spcPts val="3200"/>
              </a:lnSpc>
            </a:pPr>
            <a:r>
              <a:rPr lang="pl-PL" sz="2400" dirty="0" smtClean="0">
                <a:solidFill>
                  <a:srgbClr val="0066FF"/>
                </a:solidFill>
                <a:latin typeface="+mj-lt"/>
                <a:ea typeface="Tahoma" pitchFamily="34" charset="0"/>
                <a:cs typeface="Tahoma" pitchFamily="34" charset="0"/>
              </a:rPr>
              <a:t>METHODOLOGY</a:t>
            </a:r>
          </a:p>
        </p:txBody>
      </p:sp>
      <p:graphicFrame>
        <p:nvGraphicFramePr>
          <p:cNvPr id="7" name="Tabela 6"/>
          <p:cNvGraphicFramePr>
            <a:graphicFrameLocks noGrp="1"/>
          </p:cNvGraphicFramePr>
          <p:nvPr>
            <p:extLst>
              <p:ext uri="{D42A27DB-BD31-4B8C-83A1-F6EECF244321}">
                <p14:modId xmlns:p14="http://schemas.microsoft.com/office/powerpoint/2010/main" val="197939015"/>
              </p:ext>
            </p:extLst>
          </p:nvPr>
        </p:nvGraphicFramePr>
        <p:xfrm>
          <a:off x="678533" y="3033752"/>
          <a:ext cx="7920000" cy="2123440"/>
        </p:xfrm>
        <a:graphic>
          <a:graphicData uri="http://schemas.openxmlformats.org/drawingml/2006/table">
            <a:tbl>
              <a:tblPr firstRow="1" bandRow="1">
                <a:tableStyleId>{5C22544A-7EE6-4342-B048-85BDC9FD1C3A}</a:tableStyleId>
              </a:tblPr>
              <a:tblGrid>
                <a:gridCol w="92969"/>
                <a:gridCol w="168128"/>
                <a:gridCol w="7658903"/>
              </a:tblGrid>
              <a:tr h="432048">
                <a:tc>
                  <a:txBody>
                    <a:bodyPr/>
                    <a:lstStyle/>
                    <a:p>
                      <a:endParaRPr lang="en-US" dirty="0"/>
                    </a:p>
                  </a:txBody>
                  <a:tcPr marL="0" marR="0" marT="0" marB="0">
                    <a:lnL w="9525" cap="flat" cmpd="sng" algn="ctr">
                      <a:solidFill>
                        <a:schemeClr val="tx1">
                          <a:lumMod val="65000"/>
                          <a:lumOff val="35000"/>
                        </a:schemeClr>
                      </a:solid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400" dirty="0">
                        <a:solidFill>
                          <a:srgbClr val="0066FF"/>
                        </a:solidFill>
                      </a:endParaRPr>
                    </a:p>
                  </a:txBody>
                  <a:tcPr marL="0" marR="0" marT="0" marB="0" anchor="ctr">
                    <a:lnL w="12700" cmpd="sng">
                      <a:noFill/>
                    </a:lnL>
                    <a:lnR w="952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accent1">
                        <a:lumMod val="20000"/>
                        <a:lumOff val="80000"/>
                      </a:schemeClr>
                    </a:solidFill>
                  </a:tcPr>
                </a:tc>
                <a:tc>
                  <a:txBody>
                    <a:bodyPr/>
                    <a:lstStyle/>
                    <a:p>
                      <a:pPr marL="109275" lvl="1" indent="0" algn="l" defTabSz="914400" rtl="0" eaLnBrk="1" fontAlgn="base" latinLnBrk="0" hangingPunct="1">
                        <a:lnSpc>
                          <a:spcPts val="2000"/>
                        </a:lnSpc>
                        <a:spcBef>
                          <a:spcPct val="0"/>
                        </a:spcBef>
                        <a:spcAft>
                          <a:spcPts val="0"/>
                        </a:spcAft>
                        <a:buClr>
                          <a:srgbClr val="3366FF"/>
                        </a:buClr>
                        <a:buSzPct val="120000"/>
                        <a:buFont typeface="Wingdings" pitchFamily="2" charset="2"/>
                        <a:buNone/>
                        <a:tabLst>
                          <a:tab pos="714375" algn="l"/>
                        </a:tabLst>
                      </a:pPr>
                      <a:r>
                        <a:rPr lang="en-US" sz="1800" b="0" kern="1200" spc="-40" baseline="0" noProof="0" dirty="0" smtClean="0">
                          <a:solidFill>
                            <a:srgbClr val="0033CC"/>
                          </a:solidFill>
                          <a:latin typeface="+mn-lt"/>
                          <a:ea typeface="Times New Roman" pitchFamily="18" charset="0"/>
                          <a:cs typeface="Arial" pitchFamily="34" charset="0"/>
                        </a:rPr>
                        <a:t>An exposure pathway defines routes from a source of radionuclides and/or radiation to a target individual or a population through media in the environment.  </a:t>
                      </a:r>
                    </a:p>
                    <a:p>
                      <a:pPr marL="109275" lvl="1" indent="0" algn="l" defTabSz="914400" rtl="0" eaLnBrk="1" fontAlgn="base" latinLnBrk="0" hangingPunct="1">
                        <a:lnSpc>
                          <a:spcPts val="2000"/>
                        </a:lnSpc>
                        <a:spcBef>
                          <a:spcPct val="0"/>
                        </a:spcBef>
                        <a:spcAft>
                          <a:spcPts val="0"/>
                        </a:spcAft>
                        <a:buClr>
                          <a:srgbClr val="3366FF"/>
                        </a:buClr>
                        <a:buSzPct val="120000"/>
                        <a:buFont typeface="Wingdings" pitchFamily="2" charset="2"/>
                        <a:buNone/>
                        <a:tabLst>
                          <a:tab pos="714375" algn="l"/>
                        </a:tabLst>
                      </a:pPr>
                      <a:endParaRPr lang="en-US" sz="1800" b="0" kern="1200" spc="-40" baseline="0" noProof="0" dirty="0" smtClean="0">
                        <a:solidFill>
                          <a:srgbClr val="0033CC"/>
                        </a:solidFill>
                        <a:latin typeface="+mn-lt"/>
                        <a:ea typeface="Times New Roman" pitchFamily="18" charset="0"/>
                        <a:cs typeface="Arial" pitchFamily="34" charset="0"/>
                      </a:endParaRPr>
                    </a:p>
                    <a:p>
                      <a:pPr marL="109275" lvl="1" indent="0" algn="l" defTabSz="914400" rtl="0" eaLnBrk="1" fontAlgn="base" latinLnBrk="0" hangingPunct="1">
                        <a:lnSpc>
                          <a:spcPts val="2000"/>
                        </a:lnSpc>
                        <a:spcBef>
                          <a:spcPct val="0"/>
                        </a:spcBef>
                        <a:spcAft>
                          <a:spcPts val="0"/>
                        </a:spcAft>
                        <a:buClr>
                          <a:srgbClr val="3366FF"/>
                        </a:buClr>
                        <a:buSzPct val="120000"/>
                        <a:buFont typeface="Wingdings" pitchFamily="2" charset="2"/>
                        <a:buNone/>
                        <a:tabLst>
                          <a:tab pos="714375" algn="l"/>
                        </a:tabLst>
                      </a:pPr>
                      <a:r>
                        <a:rPr lang="en-US" sz="2000" b="0" kern="1200" spc="-40" baseline="0" noProof="0" dirty="0" smtClean="0">
                          <a:solidFill>
                            <a:srgbClr val="0033CC"/>
                          </a:solidFill>
                          <a:latin typeface="+mn-lt"/>
                          <a:ea typeface="Times New Roman" pitchFamily="18" charset="0"/>
                          <a:cs typeface="Arial" pitchFamily="34" charset="0"/>
                        </a:rPr>
                        <a:t>two main categories of exposure pathway: </a:t>
                      </a:r>
                    </a:p>
                    <a:p>
                      <a:pPr marL="109275" lvl="1" indent="0" algn="l" defTabSz="914400" rtl="0" eaLnBrk="1" fontAlgn="base" latinLnBrk="0" hangingPunct="1">
                        <a:lnSpc>
                          <a:spcPts val="2000"/>
                        </a:lnSpc>
                        <a:spcBef>
                          <a:spcPct val="0"/>
                        </a:spcBef>
                        <a:spcAft>
                          <a:spcPts val="0"/>
                        </a:spcAft>
                        <a:buClr>
                          <a:srgbClr val="3366FF"/>
                        </a:buClr>
                        <a:buSzPct val="120000"/>
                        <a:buFont typeface="Wingdings" pitchFamily="2" charset="2"/>
                        <a:buNone/>
                        <a:tabLst>
                          <a:tab pos="714375" algn="l"/>
                        </a:tabLst>
                      </a:pPr>
                      <a:r>
                        <a:rPr lang="en-US" sz="2000" b="0" kern="1200" spc="0" baseline="0" noProof="0" dirty="0" smtClean="0">
                          <a:solidFill>
                            <a:schemeClr val="tx1">
                              <a:lumMod val="75000"/>
                              <a:lumOff val="25000"/>
                            </a:schemeClr>
                          </a:solidFill>
                          <a:effectLst>
                            <a:outerShdw blurRad="38100" dist="38100" dir="2700000" algn="tl">
                              <a:srgbClr val="000000">
                                <a:alpha val="43137"/>
                              </a:srgbClr>
                            </a:outerShdw>
                          </a:effectLst>
                          <a:latin typeface="+mn-lt"/>
                          <a:ea typeface="Times New Roman" pitchFamily="18" charset="0"/>
                          <a:cs typeface="Arial" pitchFamily="34" charset="0"/>
                        </a:rPr>
                        <a:t>external exposure pathways </a:t>
                      </a:r>
                    </a:p>
                    <a:p>
                      <a:pPr marL="109275" lvl="1" indent="0" algn="l" defTabSz="914400" rtl="0" eaLnBrk="1" fontAlgn="base" latinLnBrk="0" hangingPunct="1">
                        <a:lnSpc>
                          <a:spcPts val="2000"/>
                        </a:lnSpc>
                        <a:spcBef>
                          <a:spcPct val="0"/>
                        </a:spcBef>
                        <a:spcAft>
                          <a:spcPts val="0"/>
                        </a:spcAft>
                        <a:buClr>
                          <a:srgbClr val="3366FF"/>
                        </a:buClr>
                        <a:buSzPct val="120000"/>
                        <a:buFont typeface="Wingdings" pitchFamily="2" charset="2"/>
                        <a:buNone/>
                        <a:tabLst>
                          <a:tab pos="714375" algn="l"/>
                        </a:tabLst>
                      </a:pPr>
                      <a:r>
                        <a:rPr lang="en-US" sz="1800" b="0" kern="1200" spc="0" baseline="0" noProof="0" dirty="0" smtClean="0">
                          <a:solidFill>
                            <a:schemeClr val="tx1">
                              <a:lumMod val="75000"/>
                              <a:lumOff val="25000"/>
                            </a:schemeClr>
                          </a:solidFill>
                          <a:latin typeface="+mn-lt"/>
                          <a:ea typeface="Times New Roman" pitchFamily="18" charset="0"/>
                          <a:cs typeface="Arial" pitchFamily="34" charset="0"/>
                        </a:rPr>
                        <a:t>                (the source of exposure remains outside the body) </a:t>
                      </a:r>
                    </a:p>
                    <a:p>
                      <a:pPr marL="109275" lvl="1" indent="0" algn="l" defTabSz="914400" rtl="0" eaLnBrk="1" fontAlgn="base" latinLnBrk="0" hangingPunct="1">
                        <a:lnSpc>
                          <a:spcPts val="2000"/>
                        </a:lnSpc>
                        <a:spcBef>
                          <a:spcPct val="0"/>
                        </a:spcBef>
                        <a:spcAft>
                          <a:spcPts val="0"/>
                        </a:spcAft>
                        <a:buClr>
                          <a:srgbClr val="3366FF"/>
                        </a:buClr>
                        <a:buSzPct val="120000"/>
                        <a:buFont typeface="Wingdings" pitchFamily="2" charset="2"/>
                        <a:buNone/>
                        <a:tabLst>
                          <a:tab pos="714375" algn="l"/>
                        </a:tabLst>
                      </a:pPr>
                      <a:r>
                        <a:rPr lang="en-US" sz="2000" b="0" kern="1200" spc="0" baseline="0" noProof="0" dirty="0" smtClean="0">
                          <a:solidFill>
                            <a:schemeClr val="tx1">
                              <a:lumMod val="75000"/>
                              <a:lumOff val="25000"/>
                            </a:schemeClr>
                          </a:solidFill>
                          <a:effectLst>
                            <a:outerShdw blurRad="38100" dist="38100" dir="2700000" algn="tl">
                              <a:srgbClr val="000000">
                                <a:alpha val="43137"/>
                              </a:srgbClr>
                            </a:outerShdw>
                          </a:effectLst>
                          <a:latin typeface="+mn-lt"/>
                          <a:ea typeface="Times New Roman" pitchFamily="18" charset="0"/>
                          <a:cs typeface="Arial" pitchFamily="34" charset="0"/>
                        </a:rPr>
                        <a:t>internal exposure pathways</a:t>
                      </a:r>
                    </a:p>
                    <a:p>
                      <a:pPr marL="1023675" lvl="3" indent="0" algn="l" defTabSz="914400" rtl="0" eaLnBrk="1" fontAlgn="base" latinLnBrk="0" hangingPunct="1">
                        <a:lnSpc>
                          <a:spcPts val="2000"/>
                        </a:lnSpc>
                        <a:spcBef>
                          <a:spcPct val="0"/>
                        </a:spcBef>
                        <a:spcAft>
                          <a:spcPts val="0"/>
                        </a:spcAft>
                        <a:buClr>
                          <a:srgbClr val="3366FF"/>
                        </a:buClr>
                        <a:buSzPct val="120000"/>
                        <a:buFont typeface="Wingdings" pitchFamily="2" charset="2"/>
                        <a:buNone/>
                        <a:tabLst>
                          <a:tab pos="714375" algn="l"/>
                        </a:tabLst>
                      </a:pPr>
                      <a:r>
                        <a:rPr lang="en-US" sz="1800" b="0" kern="1200" spc="0" baseline="0" noProof="0" dirty="0" smtClean="0">
                          <a:solidFill>
                            <a:schemeClr val="tx1">
                              <a:lumMod val="75000"/>
                              <a:lumOff val="25000"/>
                            </a:schemeClr>
                          </a:solidFill>
                          <a:latin typeface="+mn-lt"/>
                          <a:ea typeface="Times New Roman" pitchFamily="18" charset="0"/>
                          <a:cs typeface="Arial" pitchFamily="34" charset="0"/>
                        </a:rPr>
                        <a:t>(the source of exposure is incorporated into the body)</a:t>
                      </a:r>
                      <a:endParaRPr lang="en-US" sz="1800" b="0" kern="1200" spc="-40" baseline="0" noProof="0" dirty="0" smtClean="0">
                        <a:solidFill>
                          <a:srgbClr val="0033CC"/>
                        </a:solidFill>
                        <a:latin typeface="+mn-lt"/>
                        <a:ea typeface="Times New Roman" pitchFamily="18" charset="0"/>
                        <a:cs typeface="Arial" pitchFamily="34" charset="0"/>
                      </a:endParaRPr>
                    </a:p>
                  </a:txBody>
                  <a:tcPr anchor="ctr">
                    <a:lnL w="9525"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Prostokąt 1"/>
          <p:cNvSpPr/>
          <p:nvPr/>
        </p:nvSpPr>
        <p:spPr>
          <a:xfrm>
            <a:off x="683568" y="1772816"/>
            <a:ext cx="7920880" cy="1200329"/>
          </a:xfrm>
          <a:prstGeom prst="rect">
            <a:avLst/>
          </a:prstGeom>
        </p:spPr>
        <p:txBody>
          <a:bodyPr wrap="square">
            <a:spAutoFit/>
          </a:bodyPr>
          <a:lstStyle/>
          <a:p>
            <a:r>
              <a:rPr lang="en-US" sz="2400" b="1" dirty="0">
                <a:solidFill>
                  <a:schemeClr val="bg1">
                    <a:lumMod val="50000"/>
                  </a:schemeClr>
                </a:solidFill>
                <a:ea typeface="Tahoma" pitchFamily="34" charset="0"/>
                <a:cs typeface="Tahoma" pitchFamily="34" charset="0"/>
              </a:rPr>
              <a:t>One important purpose of the </a:t>
            </a:r>
            <a:r>
              <a:rPr lang="en-US" sz="2400" b="1" dirty="0" smtClean="0">
                <a:solidFill>
                  <a:schemeClr val="bg1">
                    <a:lumMod val="50000"/>
                  </a:schemeClr>
                </a:solidFill>
                <a:ea typeface="Tahoma" pitchFamily="34" charset="0"/>
                <a:cs typeface="Tahoma" pitchFamily="34" charset="0"/>
              </a:rPr>
              <a:t>measurement</a:t>
            </a:r>
            <a:r>
              <a:rPr lang="pl-PL" sz="2400" b="1" dirty="0" smtClean="0">
                <a:solidFill>
                  <a:schemeClr val="bg1">
                    <a:lumMod val="50000"/>
                  </a:schemeClr>
                </a:solidFill>
                <a:ea typeface="Tahoma" pitchFamily="34" charset="0"/>
                <a:cs typeface="Tahoma" pitchFamily="34" charset="0"/>
              </a:rPr>
              <a:t>s</a:t>
            </a:r>
            <a:r>
              <a:rPr lang="en-US" sz="2400" b="1" dirty="0" smtClean="0">
                <a:solidFill>
                  <a:schemeClr val="bg1">
                    <a:lumMod val="50000"/>
                  </a:schemeClr>
                </a:solidFill>
                <a:ea typeface="Tahoma" pitchFamily="34" charset="0"/>
                <a:cs typeface="Tahoma" pitchFamily="34" charset="0"/>
              </a:rPr>
              <a:t> </a:t>
            </a:r>
            <a:r>
              <a:rPr lang="en-US" sz="2400" b="1" dirty="0">
                <a:solidFill>
                  <a:schemeClr val="bg1">
                    <a:lumMod val="50000"/>
                  </a:schemeClr>
                </a:solidFill>
                <a:ea typeface="Tahoma" pitchFamily="34" charset="0"/>
                <a:cs typeface="Tahoma" pitchFamily="34" charset="0"/>
              </a:rPr>
              <a:t>is to provide data that permit the </a:t>
            </a:r>
            <a:r>
              <a:rPr lang="en-US" sz="2400" b="1" dirty="0">
                <a:solidFill>
                  <a:schemeClr val="bg1">
                    <a:lumMod val="50000"/>
                  </a:schemeClr>
                </a:solidFill>
                <a:effectLst>
                  <a:outerShdw blurRad="38100" dist="38100" dir="2700000" algn="tl">
                    <a:srgbClr val="000000">
                      <a:alpha val="43137"/>
                    </a:srgbClr>
                  </a:outerShdw>
                </a:effectLst>
                <a:ea typeface="Tahoma" pitchFamily="34" charset="0"/>
                <a:cs typeface="Tahoma" pitchFamily="34" charset="0"/>
              </a:rPr>
              <a:t>analysis and evaluation of human radiation exposure</a:t>
            </a:r>
            <a:r>
              <a:rPr lang="en-US" sz="2400" b="1" dirty="0">
                <a:solidFill>
                  <a:schemeClr val="bg1">
                    <a:lumMod val="50000"/>
                  </a:schemeClr>
                </a:solidFill>
                <a:ea typeface="Tahoma" pitchFamily="34" charset="0"/>
                <a:cs typeface="Tahoma" pitchFamily="34" charset="0"/>
              </a:rPr>
              <a:t>. </a:t>
            </a:r>
          </a:p>
        </p:txBody>
      </p:sp>
    </p:spTree>
    <p:extLst>
      <p:ext uri="{BB962C8B-B14F-4D97-AF65-F5344CB8AC3E}">
        <p14:creationId xmlns:p14="http://schemas.microsoft.com/office/powerpoint/2010/main" val="42262001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604448" y="836712"/>
            <a:ext cx="468000" cy="324000"/>
          </a:xfrm>
          <a:prstGeom prst="ellipse">
            <a:avLst/>
          </a:prstGeom>
          <a:ln>
            <a:solidFill>
              <a:schemeClr val="bg1">
                <a:lumMod val="75000"/>
              </a:schemeClr>
            </a:solidFill>
          </a:ln>
        </p:spPr>
        <p:txBody>
          <a:bodyPr lIns="0" tIns="0" rIns="0" bIns="0" anchor="ctr" anchorCtr="0"/>
          <a:lstStyle/>
          <a:p>
            <a:pPr algn="ctr"/>
            <a:fld id="{CE2184F6-B7EF-4020-A117-128689956E96}" type="slidenum">
              <a:rPr lang="pl-PL" sz="1400" b="1" smtClean="0"/>
              <a:pPr algn="ctr"/>
              <a:t>13</a:t>
            </a:fld>
            <a:endParaRPr lang="pl-PL" sz="1400" b="1" dirty="0"/>
          </a:p>
        </p:txBody>
      </p:sp>
      <p:sp>
        <p:nvSpPr>
          <p:cNvPr id="6" name="Rectangle 1"/>
          <p:cNvSpPr>
            <a:spLocks noChangeAspect="1" noChangeArrowheads="1"/>
          </p:cNvSpPr>
          <p:nvPr/>
        </p:nvSpPr>
        <p:spPr bwMode="auto">
          <a:xfrm>
            <a:off x="5652120" y="1074649"/>
            <a:ext cx="2376264" cy="502702"/>
          </a:xfrm>
          <a:prstGeom prst="rect">
            <a:avLst/>
          </a:prstGeom>
        </p:spPr>
        <p:txBody>
          <a:bodyPr wrap="square">
            <a:spAutoFit/>
          </a:bodyPr>
          <a:lstStyle/>
          <a:p>
            <a:pPr algn="ctr">
              <a:lnSpc>
                <a:spcPts val="3200"/>
              </a:lnSpc>
            </a:pPr>
            <a:r>
              <a:rPr lang="pl-PL" sz="2400" dirty="0" smtClean="0">
                <a:solidFill>
                  <a:srgbClr val="0066FF"/>
                </a:solidFill>
                <a:latin typeface="+mj-lt"/>
                <a:ea typeface="Tahoma" pitchFamily="34" charset="0"/>
                <a:cs typeface="Tahoma" pitchFamily="34" charset="0"/>
              </a:rPr>
              <a:t>METHODOLOGY</a:t>
            </a:r>
          </a:p>
        </p:txBody>
      </p:sp>
      <p:pic>
        <p:nvPicPr>
          <p:cNvPr id="3074" name="Obraz 18" descr="CLRP_DIAGRAM4.bmp"/>
          <p:cNvPicPr>
            <a:picLocks noChangeAspect="1" noChangeArrowheads="1"/>
          </p:cNvPicPr>
          <p:nvPr/>
        </p:nvPicPr>
        <p:blipFill>
          <a:blip r:embed="rId3">
            <a:extLst>
              <a:ext uri="{28A0092B-C50C-407E-A947-70E740481C1C}">
                <a14:useLocalDpi xmlns:a14="http://schemas.microsoft.com/office/drawing/2010/main" val="0"/>
              </a:ext>
            </a:extLst>
          </a:blip>
          <a:srcRect l="-1202" t="-902" r="-1202" b="-902"/>
          <a:stretch>
            <a:fillRect/>
          </a:stretch>
        </p:blipFill>
        <p:spPr bwMode="auto">
          <a:xfrm>
            <a:off x="0" y="1074648"/>
            <a:ext cx="3829304" cy="5084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ela 7"/>
          <p:cNvGraphicFramePr>
            <a:graphicFrameLocks noGrp="1"/>
          </p:cNvGraphicFramePr>
          <p:nvPr>
            <p:extLst>
              <p:ext uri="{D42A27DB-BD31-4B8C-83A1-F6EECF244321}">
                <p14:modId xmlns:p14="http://schemas.microsoft.com/office/powerpoint/2010/main" val="1983589197"/>
              </p:ext>
            </p:extLst>
          </p:nvPr>
        </p:nvGraphicFramePr>
        <p:xfrm>
          <a:off x="3814049" y="1916832"/>
          <a:ext cx="5222448" cy="3210560"/>
        </p:xfrm>
        <a:graphic>
          <a:graphicData uri="http://schemas.openxmlformats.org/drawingml/2006/table">
            <a:tbl>
              <a:tblPr firstRow="1" bandRow="1">
                <a:tableStyleId>{5C22544A-7EE6-4342-B048-85BDC9FD1C3A}</a:tableStyleId>
              </a:tblPr>
              <a:tblGrid>
                <a:gridCol w="61304"/>
                <a:gridCol w="120583"/>
                <a:gridCol w="5040561"/>
              </a:tblGrid>
              <a:tr h="432048">
                <a:tc>
                  <a:txBody>
                    <a:bodyPr/>
                    <a:lstStyle/>
                    <a:p>
                      <a:endParaRPr lang="en-US" dirty="0"/>
                    </a:p>
                  </a:txBody>
                  <a:tcPr marL="0" marR="0" marT="0" marB="0">
                    <a:lnL w="9525" cap="flat" cmpd="sng" algn="ctr">
                      <a:solidFill>
                        <a:schemeClr val="tx1">
                          <a:lumMod val="65000"/>
                          <a:lumOff val="35000"/>
                        </a:schemeClr>
                      </a:solid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pl-PL" sz="1400" b="1" dirty="0" smtClean="0">
                          <a:solidFill>
                            <a:srgbClr val="0033CC"/>
                          </a:solidFill>
                        </a:rPr>
                        <a:t>1</a:t>
                      </a:r>
                      <a:endParaRPr lang="en-US" sz="1400" b="1" dirty="0">
                        <a:solidFill>
                          <a:srgbClr val="0033CC"/>
                        </a:solidFill>
                      </a:endParaRPr>
                    </a:p>
                  </a:txBody>
                  <a:tcPr marL="0" marR="0" marT="0" marB="0" anchor="ctr">
                    <a:lnL w="12700" cmpd="sng">
                      <a:noFill/>
                    </a:lnL>
                    <a:lnR w="952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accent1">
                        <a:lumMod val="20000"/>
                        <a:lumOff val="80000"/>
                      </a:schemeClr>
                    </a:solidFill>
                  </a:tcPr>
                </a:tc>
                <a:tc>
                  <a:txBody>
                    <a:bodyPr/>
                    <a:lstStyle/>
                    <a:p>
                      <a:pPr marL="3175" lvl="3" indent="0" algn="l" defTabSz="914400" rtl="0" eaLnBrk="1" fontAlgn="base" latinLnBrk="0" hangingPunct="1">
                        <a:lnSpc>
                          <a:spcPts val="1400"/>
                        </a:lnSpc>
                        <a:spcBef>
                          <a:spcPct val="0"/>
                        </a:spcBef>
                        <a:spcAft>
                          <a:spcPts val="0"/>
                        </a:spcAft>
                        <a:buClr>
                          <a:srgbClr val="3366FF"/>
                        </a:buClr>
                        <a:buSzPct val="120000"/>
                        <a:buFont typeface="Wingdings" pitchFamily="2" charset="2"/>
                        <a:buNone/>
                        <a:tabLst>
                          <a:tab pos="714375" algn="l"/>
                        </a:tabLst>
                      </a:pPr>
                      <a:r>
                        <a:rPr lang="en-US" sz="1600" b="1" kern="1200" spc="-40" baseline="0" noProof="0" dirty="0" smtClean="0">
                          <a:solidFill>
                            <a:schemeClr val="tx1">
                              <a:lumMod val="50000"/>
                              <a:lumOff val="50000"/>
                            </a:schemeClr>
                          </a:solidFill>
                          <a:latin typeface="+mn-lt"/>
                          <a:ea typeface="Times New Roman" pitchFamily="18" charset="0"/>
                          <a:cs typeface="Arial" pitchFamily="34" charset="0"/>
                        </a:rPr>
                        <a:t>Source of radiation → human: </a:t>
                      </a:r>
                      <a:endParaRPr lang="pl-PL" sz="1600" b="1" kern="1200" spc="-40" baseline="0" noProof="0" dirty="0" smtClean="0">
                        <a:solidFill>
                          <a:schemeClr val="tx1">
                            <a:lumMod val="50000"/>
                            <a:lumOff val="50000"/>
                          </a:schemeClr>
                        </a:solidFill>
                        <a:latin typeface="+mn-lt"/>
                        <a:ea typeface="Times New Roman" pitchFamily="18" charset="0"/>
                        <a:cs typeface="Arial" pitchFamily="34" charset="0"/>
                      </a:endParaRPr>
                    </a:p>
                    <a:p>
                      <a:pPr marL="3175" lvl="3" indent="0" algn="l" defTabSz="914400" rtl="0" eaLnBrk="1" fontAlgn="base" latinLnBrk="0" hangingPunct="1">
                        <a:lnSpc>
                          <a:spcPts val="1400"/>
                        </a:lnSpc>
                        <a:spcBef>
                          <a:spcPct val="0"/>
                        </a:spcBef>
                        <a:spcAft>
                          <a:spcPts val="0"/>
                        </a:spcAft>
                        <a:buClr>
                          <a:srgbClr val="3366FF"/>
                        </a:buClr>
                        <a:buSzPct val="120000"/>
                        <a:buFont typeface="Wingdings" pitchFamily="2" charset="2"/>
                        <a:buNone/>
                        <a:tabLst>
                          <a:tab pos="714375" algn="l"/>
                        </a:tabLst>
                      </a:pPr>
                      <a:r>
                        <a:rPr lang="pl-PL" sz="1600" b="1" kern="1200" spc="-40" baseline="0" noProof="0" dirty="0" smtClean="0">
                          <a:solidFill>
                            <a:schemeClr val="tx1">
                              <a:lumMod val="50000"/>
                              <a:lumOff val="50000"/>
                            </a:schemeClr>
                          </a:solidFill>
                          <a:latin typeface="+mn-lt"/>
                          <a:ea typeface="Times New Roman" pitchFamily="18" charset="0"/>
                          <a:cs typeface="Arial" pitchFamily="34" charset="0"/>
                        </a:rPr>
                        <a:t> </a:t>
                      </a:r>
                      <a:r>
                        <a:rPr lang="en-US" sz="1600" b="1" kern="1200" spc="-40" baseline="0" noProof="0" dirty="0" smtClean="0">
                          <a:solidFill>
                            <a:schemeClr val="tx1">
                              <a:lumMod val="50000"/>
                              <a:lumOff val="50000"/>
                            </a:schemeClr>
                          </a:solidFill>
                          <a:latin typeface="+mn-lt"/>
                          <a:ea typeface="Times New Roman" pitchFamily="18" charset="0"/>
                          <a:cs typeface="Arial" pitchFamily="34" charset="0"/>
                        </a:rPr>
                        <a:t>direct exposure from a source of ionizing radiation</a:t>
                      </a:r>
                      <a:r>
                        <a:rPr lang="en-US" sz="1600" b="0" kern="1200" spc="-40" baseline="0" noProof="0" dirty="0" smtClean="0">
                          <a:solidFill>
                            <a:schemeClr val="tx1">
                              <a:lumMod val="50000"/>
                              <a:lumOff val="50000"/>
                            </a:schemeClr>
                          </a:solidFill>
                          <a:latin typeface="+mn-lt"/>
                          <a:ea typeface="Times New Roman" pitchFamily="18" charset="0"/>
                          <a:cs typeface="Arial" pitchFamily="34" charset="0"/>
                        </a:rPr>
                        <a:t>.</a:t>
                      </a:r>
                    </a:p>
                  </a:txBody>
                  <a:tcPr anchor="ctr">
                    <a:lnL w="9525"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r h="432048">
                <a:tc>
                  <a:txBody>
                    <a:bodyPr/>
                    <a:lstStyle/>
                    <a:p>
                      <a:endParaRPr lang="en-US" dirty="0"/>
                    </a:p>
                  </a:txBody>
                  <a:tcPr marL="0" marR="0" marT="0" marB="0">
                    <a:lnL w="9525" cap="flat" cmpd="sng" algn="ctr">
                      <a:solidFill>
                        <a:schemeClr val="tx1">
                          <a:lumMod val="65000"/>
                          <a:lumOff val="35000"/>
                        </a:schemeClr>
                      </a:solid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pl-PL" sz="1400" b="1" dirty="0" smtClean="0">
                          <a:solidFill>
                            <a:srgbClr val="0033CC"/>
                          </a:solidFill>
                        </a:rPr>
                        <a:t>2</a:t>
                      </a:r>
                      <a:endParaRPr lang="en-US" sz="1400" b="1" dirty="0">
                        <a:solidFill>
                          <a:srgbClr val="0033CC"/>
                        </a:solidFill>
                      </a:endParaRPr>
                    </a:p>
                  </a:txBody>
                  <a:tcPr marL="0" marR="0" marT="0" marB="0" anchor="ctr">
                    <a:lnL w="12700" cmpd="sng">
                      <a:noFill/>
                    </a:lnL>
                    <a:lnR w="952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accent1">
                        <a:lumMod val="20000"/>
                        <a:lumOff val="80000"/>
                      </a:schemeClr>
                    </a:solidFill>
                  </a:tcPr>
                </a:tc>
                <a:tc>
                  <a:txBody>
                    <a:bodyPr/>
                    <a:lstStyle/>
                    <a:p>
                      <a:pPr marL="3175" lvl="3" indent="0" algn="l" defTabSz="914400" rtl="0" eaLnBrk="1" fontAlgn="base" latinLnBrk="0" hangingPunct="1">
                        <a:lnSpc>
                          <a:spcPts val="1400"/>
                        </a:lnSpc>
                        <a:spcBef>
                          <a:spcPct val="0"/>
                        </a:spcBef>
                        <a:spcAft>
                          <a:spcPts val="0"/>
                        </a:spcAft>
                        <a:buClr>
                          <a:srgbClr val="3366FF"/>
                        </a:buClr>
                        <a:buSzPct val="120000"/>
                        <a:buFont typeface="Wingdings" pitchFamily="2" charset="2"/>
                        <a:buNone/>
                        <a:tabLst>
                          <a:tab pos="714375" algn="l"/>
                        </a:tabLst>
                      </a:pPr>
                      <a:r>
                        <a:rPr lang="en-US" sz="1600" b="1" kern="1200" spc="-40" baseline="0" noProof="0" dirty="0" smtClean="0">
                          <a:solidFill>
                            <a:schemeClr val="tx1">
                              <a:lumMod val="50000"/>
                              <a:lumOff val="50000"/>
                            </a:schemeClr>
                          </a:solidFill>
                          <a:latin typeface="+mn-lt"/>
                          <a:ea typeface="Times New Roman" pitchFamily="18" charset="0"/>
                          <a:cs typeface="Arial" pitchFamily="34" charset="0"/>
                        </a:rPr>
                        <a:t>Source of radionuclides → atmosphere or water body → human: exposure due to the plume of radionuclides in the atmosphere (cloud shine) or water.</a:t>
                      </a:r>
                      <a:endParaRPr lang="en-US" sz="1400" b="1" kern="1200" spc="-40" baseline="0" noProof="0" dirty="0" smtClean="0">
                        <a:solidFill>
                          <a:srgbClr val="0033CC"/>
                        </a:solidFill>
                        <a:latin typeface="+mn-lt"/>
                        <a:ea typeface="Times New Roman" pitchFamily="18" charset="0"/>
                        <a:cs typeface="Arial" pitchFamily="34" charset="0"/>
                      </a:endParaRPr>
                    </a:p>
                  </a:txBody>
                  <a:tcPr anchor="ctr">
                    <a:lnL w="9525"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r h="432048">
                <a:tc>
                  <a:txBody>
                    <a:bodyPr/>
                    <a:lstStyle/>
                    <a:p>
                      <a:endParaRPr lang="en-US" dirty="0"/>
                    </a:p>
                  </a:txBody>
                  <a:tcPr marL="0" marR="0" marT="0" marB="0">
                    <a:lnL w="9525" cap="flat" cmpd="sng" algn="ctr">
                      <a:solidFill>
                        <a:schemeClr val="tx1">
                          <a:lumMod val="65000"/>
                          <a:lumOff val="35000"/>
                        </a:schemeClr>
                      </a:solid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pl-PL" sz="1400" b="1" dirty="0" smtClean="0">
                          <a:solidFill>
                            <a:srgbClr val="0033CC"/>
                          </a:solidFill>
                        </a:rPr>
                        <a:t>3</a:t>
                      </a:r>
                      <a:endParaRPr lang="en-US" sz="1400" b="1" dirty="0">
                        <a:solidFill>
                          <a:srgbClr val="0033CC"/>
                        </a:solidFill>
                      </a:endParaRPr>
                    </a:p>
                  </a:txBody>
                  <a:tcPr marL="0" marR="0" marT="0" marB="0" anchor="ctr">
                    <a:lnL w="12700" cmpd="sng">
                      <a:noFill/>
                    </a:lnL>
                    <a:lnR w="952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accent1">
                        <a:lumMod val="20000"/>
                        <a:lumOff val="80000"/>
                      </a:schemeClr>
                    </a:solidFill>
                  </a:tcPr>
                </a:tc>
                <a:tc>
                  <a:txBody>
                    <a:bodyPr/>
                    <a:lstStyle/>
                    <a:p>
                      <a:pPr marL="3175" lvl="3" indent="0" algn="l" defTabSz="914400" rtl="0" eaLnBrk="1" fontAlgn="base" latinLnBrk="0" hangingPunct="1">
                        <a:lnSpc>
                          <a:spcPts val="1400"/>
                        </a:lnSpc>
                        <a:spcBef>
                          <a:spcPct val="0"/>
                        </a:spcBef>
                        <a:spcAft>
                          <a:spcPts val="0"/>
                        </a:spcAft>
                        <a:buClr>
                          <a:srgbClr val="3366FF"/>
                        </a:buClr>
                        <a:buSzPct val="120000"/>
                        <a:buFont typeface="Wingdings" pitchFamily="2" charset="2"/>
                        <a:buNone/>
                        <a:tabLst>
                          <a:tab pos="714375" algn="l"/>
                        </a:tabLst>
                      </a:pPr>
                      <a:r>
                        <a:rPr lang="en-US" sz="1600" b="1" kern="1200" spc="-40" baseline="0" noProof="0" dirty="0" smtClean="0">
                          <a:solidFill>
                            <a:schemeClr val="tx1">
                              <a:lumMod val="50000"/>
                              <a:lumOff val="50000"/>
                            </a:schemeClr>
                          </a:solidFill>
                          <a:latin typeface="+mn-lt"/>
                          <a:ea typeface="Times New Roman" pitchFamily="18" charset="0"/>
                          <a:cs typeface="Arial" pitchFamily="34" charset="0"/>
                        </a:rPr>
                        <a:t>Source of radionuclides → atmosphere or water body → human skin: contact exposure from radionuclides on the skin.</a:t>
                      </a:r>
                      <a:endParaRPr lang="en-US" sz="1400" b="1" kern="1200" spc="-40" baseline="0" noProof="0" dirty="0" smtClean="0">
                        <a:solidFill>
                          <a:srgbClr val="0033CC"/>
                        </a:solidFill>
                        <a:latin typeface="+mn-lt"/>
                        <a:ea typeface="Times New Roman" pitchFamily="18" charset="0"/>
                        <a:cs typeface="Arial" pitchFamily="34" charset="0"/>
                      </a:endParaRPr>
                    </a:p>
                  </a:txBody>
                  <a:tcPr anchor="ctr">
                    <a:lnL w="9525"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r h="432048">
                <a:tc>
                  <a:txBody>
                    <a:bodyPr/>
                    <a:lstStyle/>
                    <a:p>
                      <a:endParaRPr lang="en-US" dirty="0"/>
                    </a:p>
                  </a:txBody>
                  <a:tcPr marL="0" marR="0" marT="0" marB="0">
                    <a:lnL w="9525" cap="flat" cmpd="sng" algn="ctr">
                      <a:solidFill>
                        <a:schemeClr val="tx1">
                          <a:lumMod val="65000"/>
                          <a:lumOff val="35000"/>
                        </a:schemeClr>
                      </a:solid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pl-PL" sz="1400" b="1" dirty="0" smtClean="0">
                          <a:solidFill>
                            <a:srgbClr val="0033CC"/>
                          </a:solidFill>
                        </a:rPr>
                        <a:t>4</a:t>
                      </a:r>
                      <a:endParaRPr lang="en-US" sz="1400" b="1" dirty="0">
                        <a:solidFill>
                          <a:srgbClr val="0033CC"/>
                        </a:solidFill>
                      </a:endParaRPr>
                    </a:p>
                  </a:txBody>
                  <a:tcPr marL="0" marR="0" marT="0" marB="0" anchor="ctr">
                    <a:lnL w="12700" cmpd="sng">
                      <a:noFill/>
                    </a:lnL>
                    <a:lnR w="952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accent1">
                        <a:lumMod val="20000"/>
                        <a:lumOff val="80000"/>
                      </a:schemeClr>
                    </a:solidFill>
                  </a:tcPr>
                </a:tc>
                <a:tc>
                  <a:txBody>
                    <a:bodyPr/>
                    <a:lstStyle/>
                    <a:p>
                      <a:pPr marL="3175" lvl="3" indent="0" algn="l" defTabSz="914400" rtl="0" eaLnBrk="1" fontAlgn="base" latinLnBrk="0" hangingPunct="1">
                        <a:lnSpc>
                          <a:spcPts val="1400"/>
                        </a:lnSpc>
                        <a:spcBef>
                          <a:spcPct val="0"/>
                        </a:spcBef>
                        <a:spcAft>
                          <a:spcPts val="0"/>
                        </a:spcAft>
                        <a:buClr>
                          <a:srgbClr val="3366FF"/>
                        </a:buClr>
                        <a:buSzPct val="120000"/>
                        <a:buFont typeface="Wingdings" pitchFamily="2" charset="2"/>
                        <a:buNone/>
                        <a:tabLst>
                          <a:tab pos="714375" algn="l"/>
                        </a:tabLst>
                      </a:pPr>
                      <a:r>
                        <a:rPr lang="en-US" sz="1600" b="1" kern="1200" spc="-40" baseline="0" noProof="0" dirty="0" smtClean="0">
                          <a:solidFill>
                            <a:schemeClr val="tx1">
                              <a:lumMod val="50000"/>
                              <a:lumOff val="50000"/>
                            </a:schemeClr>
                          </a:solidFill>
                          <a:latin typeface="+mn-lt"/>
                          <a:ea typeface="Times New Roman" pitchFamily="18" charset="0"/>
                          <a:cs typeface="Arial" pitchFamily="34" charset="0"/>
                        </a:rPr>
                        <a:t>Source of radionuclides → atmosphere or water body → soil or sediment or building surface or vegetation → human:</a:t>
                      </a:r>
                      <a:r>
                        <a:rPr lang="en-US" sz="1600" b="0" kern="1200" spc="-40" baseline="0" noProof="0" dirty="0" smtClean="0">
                          <a:solidFill>
                            <a:schemeClr val="tx1">
                              <a:lumMod val="50000"/>
                              <a:lumOff val="50000"/>
                            </a:schemeClr>
                          </a:solidFill>
                          <a:latin typeface="+mn-lt"/>
                          <a:ea typeface="Times New Roman" pitchFamily="18" charset="0"/>
                          <a:cs typeface="Arial" pitchFamily="34" charset="0"/>
                        </a:rPr>
                        <a:t> </a:t>
                      </a:r>
                      <a:endParaRPr lang="pl-PL" sz="1600" b="0" kern="1200" spc="-40" baseline="0" noProof="0" dirty="0" smtClean="0">
                        <a:solidFill>
                          <a:schemeClr val="tx1">
                            <a:lumMod val="50000"/>
                            <a:lumOff val="50000"/>
                          </a:schemeClr>
                        </a:solidFill>
                        <a:latin typeface="+mn-lt"/>
                        <a:ea typeface="Times New Roman" pitchFamily="18" charset="0"/>
                        <a:cs typeface="Arial" pitchFamily="34" charset="0"/>
                      </a:endParaRPr>
                    </a:p>
                    <a:p>
                      <a:pPr marL="3175" lvl="3" indent="0" algn="l" defTabSz="914400" rtl="0" eaLnBrk="1" fontAlgn="base" latinLnBrk="0" hangingPunct="1">
                        <a:lnSpc>
                          <a:spcPts val="1400"/>
                        </a:lnSpc>
                        <a:spcBef>
                          <a:spcPct val="0"/>
                        </a:spcBef>
                        <a:spcAft>
                          <a:spcPts val="0"/>
                        </a:spcAft>
                        <a:buClr>
                          <a:srgbClr val="3366FF"/>
                        </a:buClr>
                        <a:buSzPct val="120000"/>
                        <a:buFont typeface="Wingdings" pitchFamily="2" charset="2"/>
                        <a:buNone/>
                        <a:tabLst>
                          <a:tab pos="714375" algn="l"/>
                        </a:tabLst>
                      </a:pPr>
                      <a:endParaRPr lang="pl-PL" sz="1600" b="0" kern="1200" spc="-40" baseline="0" noProof="0" dirty="0" smtClean="0">
                        <a:solidFill>
                          <a:schemeClr val="tx1">
                            <a:lumMod val="50000"/>
                            <a:lumOff val="50000"/>
                          </a:schemeClr>
                        </a:solidFill>
                        <a:latin typeface="+mn-lt"/>
                        <a:ea typeface="Times New Roman" pitchFamily="18" charset="0"/>
                        <a:cs typeface="Arial" pitchFamily="34" charset="0"/>
                      </a:endParaRPr>
                    </a:p>
                    <a:p>
                      <a:pPr marL="3175" lvl="3" indent="0" algn="l" defTabSz="914400" rtl="0" eaLnBrk="1" fontAlgn="base" latinLnBrk="0" hangingPunct="1">
                        <a:lnSpc>
                          <a:spcPts val="1400"/>
                        </a:lnSpc>
                        <a:spcBef>
                          <a:spcPct val="0"/>
                        </a:spcBef>
                        <a:spcAft>
                          <a:spcPts val="0"/>
                        </a:spcAft>
                        <a:buClr>
                          <a:srgbClr val="3366FF"/>
                        </a:buClr>
                        <a:buSzPct val="120000"/>
                        <a:buFont typeface="Arial" pitchFamily="34" charset="0"/>
                        <a:buNone/>
                        <a:tabLst>
                          <a:tab pos="714375" algn="l"/>
                        </a:tabLst>
                      </a:pPr>
                      <a:r>
                        <a:rPr lang="en-US" sz="1600" b="0" kern="1200" spc="-40" baseline="0" noProof="0" dirty="0" smtClean="0">
                          <a:solidFill>
                            <a:schemeClr val="tx1">
                              <a:lumMod val="50000"/>
                              <a:lumOff val="50000"/>
                            </a:schemeClr>
                          </a:solidFill>
                          <a:latin typeface="+mn-lt"/>
                          <a:ea typeface="Times New Roman" pitchFamily="18" charset="0"/>
                          <a:cs typeface="Arial" pitchFamily="34" charset="0"/>
                        </a:rPr>
                        <a:t>exposure from the radionuclides deposited on the ground or on sediments (on the shores of rivers, lakes or the sea) or building surfaces (walls, roofs and floors) or vegetation (trees, bushes and grass).</a:t>
                      </a:r>
                    </a:p>
                    <a:p>
                      <a:pPr marL="3175" lvl="3" indent="0" algn="l" defTabSz="914400" rtl="0" eaLnBrk="1" fontAlgn="base" latinLnBrk="0" hangingPunct="1">
                        <a:lnSpc>
                          <a:spcPts val="1400"/>
                        </a:lnSpc>
                        <a:spcBef>
                          <a:spcPct val="0"/>
                        </a:spcBef>
                        <a:spcAft>
                          <a:spcPts val="0"/>
                        </a:spcAft>
                        <a:buClr>
                          <a:srgbClr val="3366FF"/>
                        </a:buClr>
                        <a:buSzPct val="120000"/>
                        <a:buFont typeface="Wingdings" pitchFamily="2" charset="2"/>
                        <a:buNone/>
                        <a:tabLst>
                          <a:tab pos="714375" algn="l"/>
                        </a:tabLst>
                      </a:pPr>
                      <a:endParaRPr lang="en-US" sz="1600" b="0" kern="1200" spc="-40" baseline="0" noProof="0" dirty="0" smtClean="0">
                        <a:solidFill>
                          <a:schemeClr val="tx1">
                            <a:lumMod val="50000"/>
                            <a:lumOff val="50000"/>
                          </a:schemeClr>
                        </a:solidFill>
                        <a:latin typeface="+mn-lt"/>
                        <a:ea typeface="Times New Roman" pitchFamily="18" charset="0"/>
                        <a:cs typeface="Arial" pitchFamily="34" charset="0"/>
                      </a:endParaRPr>
                    </a:p>
                  </a:txBody>
                  <a:tcPr anchor="ctr">
                    <a:lnL w="9525"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3" name="Prostokąt 2"/>
          <p:cNvSpPr/>
          <p:nvPr/>
        </p:nvSpPr>
        <p:spPr>
          <a:xfrm>
            <a:off x="3829304" y="1484784"/>
            <a:ext cx="5078388" cy="369332"/>
          </a:xfrm>
          <a:prstGeom prst="rect">
            <a:avLst/>
          </a:prstGeom>
        </p:spPr>
        <p:txBody>
          <a:bodyPr wrap="square">
            <a:spAutoFit/>
          </a:bodyPr>
          <a:lstStyle/>
          <a:p>
            <a:r>
              <a:rPr lang="en-US" sz="1600" b="1" dirty="0">
                <a:solidFill>
                  <a:schemeClr val="tx1">
                    <a:lumMod val="50000"/>
                    <a:lumOff val="50000"/>
                  </a:schemeClr>
                </a:solidFill>
              </a:rPr>
              <a:t>The main </a:t>
            </a:r>
            <a:r>
              <a:rPr lang="en-US" b="1" dirty="0">
                <a:solidFill>
                  <a:schemeClr val="tx1">
                    <a:lumMod val="50000"/>
                    <a:lumOff val="50000"/>
                  </a:schemeClr>
                </a:solidFill>
                <a:effectLst>
                  <a:outerShdw blurRad="38100" dist="38100" dir="2700000" algn="tl">
                    <a:srgbClr val="000000">
                      <a:alpha val="43137"/>
                    </a:srgbClr>
                  </a:outerShdw>
                </a:effectLst>
              </a:rPr>
              <a:t>external exposure pathways </a:t>
            </a:r>
            <a:r>
              <a:rPr lang="en-US" sz="1600" b="1" dirty="0">
                <a:solidFill>
                  <a:schemeClr val="tx1">
                    <a:lumMod val="50000"/>
                    <a:lumOff val="50000"/>
                  </a:schemeClr>
                </a:solidFill>
              </a:rPr>
              <a:t>considered are:</a:t>
            </a:r>
          </a:p>
        </p:txBody>
      </p:sp>
    </p:spTree>
    <p:extLst>
      <p:ext uri="{BB962C8B-B14F-4D97-AF65-F5344CB8AC3E}">
        <p14:creationId xmlns:p14="http://schemas.microsoft.com/office/powerpoint/2010/main" val="9347233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604448" y="836712"/>
            <a:ext cx="468000" cy="324000"/>
          </a:xfrm>
          <a:prstGeom prst="ellipse">
            <a:avLst/>
          </a:prstGeom>
          <a:ln>
            <a:solidFill>
              <a:schemeClr val="bg1">
                <a:lumMod val="75000"/>
              </a:schemeClr>
            </a:solidFill>
          </a:ln>
        </p:spPr>
        <p:txBody>
          <a:bodyPr lIns="0" tIns="0" rIns="0" bIns="0" anchor="ctr" anchorCtr="0"/>
          <a:lstStyle/>
          <a:p>
            <a:pPr algn="ctr"/>
            <a:fld id="{CE2184F6-B7EF-4020-A117-128689956E96}" type="slidenum">
              <a:rPr lang="pl-PL" sz="1400" b="1" smtClean="0"/>
              <a:pPr algn="ctr"/>
              <a:t>14</a:t>
            </a:fld>
            <a:endParaRPr lang="pl-PL" sz="1400" b="1" dirty="0"/>
          </a:p>
        </p:txBody>
      </p:sp>
      <p:sp>
        <p:nvSpPr>
          <p:cNvPr id="6" name="Rectangle 1"/>
          <p:cNvSpPr>
            <a:spLocks noChangeAspect="1" noChangeArrowheads="1"/>
          </p:cNvSpPr>
          <p:nvPr/>
        </p:nvSpPr>
        <p:spPr bwMode="auto">
          <a:xfrm>
            <a:off x="5652120" y="1074649"/>
            <a:ext cx="2376264" cy="502702"/>
          </a:xfrm>
          <a:prstGeom prst="rect">
            <a:avLst/>
          </a:prstGeom>
        </p:spPr>
        <p:txBody>
          <a:bodyPr wrap="square">
            <a:spAutoFit/>
          </a:bodyPr>
          <a:lstStyle/>
          <a:p>
            <a:pPr algn="ctr">
              <a:lnSpc>
                <a:spcPts val="3200"/>
              </a:lnSpc>
            </a:pPr>
            <a:r>
              <a:rPr lang="pl-PL" sz="2400" dirty="0" smtClean="0">
                <a:solidFill>
                  <a:srgbClr val="0066FF"/>
                </a:solidFill>
                <a:latin typeface="+mj-lt"/>
                <a:ea typeface="Tahoma" pitchFamily="34" charset="0"/>
                <a:cs typeface="Tahoma" pitchFamily="34" charset="0"/>
              </a:rPr>
              <a:t>METHODOLOGY</a:t>
            </a:r>
          </a:p>
        </p:txBody>
      </p:sp>
      <p:pic>
        <p:nvPicPr>
          <p:cNvPr id="3074" name="Obraz 18" descr="CLRP_DIAGRAM4.bmp"/>
          <p:cNvPicPr>
            <a:picLocks noChangeAspect="1" noChangeArrowheads="1"/>
          </p:cNvPicPr>
          <p:nvPr/>
        </p:nvPicPr>
        <p:blipFill>
          <a:blip r:embed="rId3">
            <a:extLst>
              <a:ext uri="{28A0092B-C50C-407E-A947-70E740481C1C}">
                <a14:useLocalDpi xmlns:a14="http://schemas.microsoft.com/office/drawing/2010/main" val="0"/>
              </a:ext>
            </a:extLst>
          </a:blip>
          <a:srcRect l="-1202" t="-902" r="-1202" b="-902"/>
          <a:stretch>
            <a:fillRect/>
          </a:stretch>
        </p:blipFill>
        <p:spPr bwMode="auto">
          <a:xfrm>
            <a:off x="0" y="1074648"/>
            <a:ext cx="3829304" cy="5084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ela 7"/>
          <p:cNvGraphicFramePr>
            <a:graphicFrameLocks noGrp="1"/>
          </p:cNvGraphicFramePr>
          <p:nvPr>
            <p:extLst>
              <p:ext uri="{D42A27DB-BD31-4B8C-83A1-F6EECF244321}">
                <p14:modId xmlns:p14="http://schemas.microsoft.com/office/powerpoint/2010/main" val="148283602"/>
              </p:ext>
            </p:extLst>
          </p:nvPr>
        </p:nvGraphicFramePr>
        <p:xfrm>
          <a:off x="3814049" y="1916832"/>
          <a:ext cx="5222448" cy="2143760"/>
        </p:xfrm>
        <a:graphic>
          <a:graphicData uri="http://schemas.openxmlformats.org/drawingml/2006/table">
            <a:tbl>
              <a:tblPr firstRow="1" bandRow="1">
                <a:tableStyleId>{5C22544A-7EE6-4342-B048-85BDC9FD1C3A}</a:tableStyleId>
              </a:tblPr>
              <a:tblGrid>
                <a:gridCol w="61304"/>
                <a:gridCol w="120583"/>
                <a:gridCol w="5040561"/>
              </a:tblGrid>
              <a:tr h="432048">
                <a:tc>
                  <a:txBody>
                    <a:bodyPr/>
                    <a:lstStyle/>
                    <a:p>
                      <a:endParaRPr lang="en-US" dirty="0"/>
                    </a:p>
                  </a:txBody>
                  <a:tcPr marL="0" marR="0" marT="0" marB="0">
                    <a:lnL w="9525" cap="flat" cmpd="sng" algn="ctr">
                      <a:solidFill>
                        <a:schemeClr val="tx1">
                          <a:lumMod val="65000"/>
                          <a:lumOff val="35000"/>
                        </a:schemeClr>
                      </a:solid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pl-PL" sz="1400" b="1" dirty="0" smtClean="0">
                          <a:solidFill>
                            <a:srgbClr val="0033CC"/>
                          </a:solidFill>
                        </a:rPr>
                        <a:t>1</a:t>
                      </a:r>
                      <a:endParaRPr lang="en-US" sz="1400" b="1" dirty="0">
                        <a:solidFill>
                          <a:srgbClr val="0033CC"/>
                        </a:solidFill>
                      </a:endParaRPr>
                    </a:p>
                  </a:txBody>
                  <a:tcPr marL="0" marR="0" marT="0" marB="0" anchor="ctr">
                    <a:lnL w="12700" cmpd="sng">
                      <a:noFill/>
                    </a:lnL>
                    <a:lnR w="952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accent1">
                        <a:lumMod val="20000"/>
                        <a:lumOff val="80000"/>
                      </a:schemeClr>
                    </a:solidFill>
                  </a:tcPr>
                </a:tc>
                <a:tc>
                  <a:txBody>
                    <a:bodyPr/>
                    <a:lstStyle/>
                    <a:p>
                      <a:pPr marL="3175" lvl="3" indent="0" algn="l" defTabSz="914400" rtl="0" eaLnBrk="1" fontAlgn="base" latinLnBrk="0" hangingPunct="1">
                        <a:lnSpc>
                          <a:spcPts val="1400"/>
                        </a:lnSpc>
                        <a:spcBef>
                          <a:spcPct val="0"/>
                        </a:spcBef>
                        <a:spcAft>
                          <a:spcPts val="0"/>
                        </a:spcAft>
                        <a:buClr>
                          <a:srgbClr val="3366FF"/>
                        </a:buClr>
                        <a:buSzPct val="120000"/>
                        <a:buFont typeface="Wingdings" pitchFamily="2" charset="2"/>
                        <a:buNone/>
                        <a:tabLst>
                          <a:tab pos="714375" algn="l"/>
                        </a:tabLst>
                      </a:pPr>
                      <a:r>
                        <a:rPr lang="en-US" sz="1600" b="1" kern="1200" spc="-40" baseline="0" noProof="0" dirty="0" smtClean="0">
                          <a:solidFill>
                            <a:schemeClr val="tx1">
                              <a:lumMod val="50000"/>
                              <a:lumOff val="50000"/>
                            </a:schemeClr>
                          </a:solidFill>
                          <a:latin typeface="+mn-lt"/>
                          <a:ea typeface="Times New Roman" pitchFamily="18" charset="0"/>
                          <a:cs typeface="Arial" pitchFamily="34" charset="0"/>
                        </a:rPr>
                        <a:t>Source of radionuclides → atmosphere → human: inhalation of radionuclides in the plume.</a:t>
                      </a:r>
                    </a:p>
                  </a:txBody>
                  <a:tcPr anchor="ctr">
                    <a:lnL w="9525"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r h="432048">
                <a:tc>
                  <a:txBody>
                    <a:bodyPr/>
                    <a:lstStyle/>
                    <a:p>
                      <a:endParaRPr lang="en-US" dirty="0"/>
                    </a:p>
                  </a:txBody>
                  <a:tcPr marL="0" marR="0" marT="0" marB="0">
                    <a:lnL w="9525" cap="flat" cmpd="sng" algn="ctr">
                      <a:solidFill>
                        <a:schemeClr val="tx1">
                          <a:lumMod val="65000"/>
                          <a:lumOff val="35000"/>
                        </a:schemeClr>
                      </a:solid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pl-PL" sz="1400" b="1" dirty="0" smtClean="0">
                          <a:solidFill>
                            <a:srgbClr val="0033CC"/>
                          </a:solidFill>
                        </a:rPr>
                        <a:t>2</a:t>
                      </a:r>
                      <a:endParaRPr lang="en-US" sz="1400" b="1" dirty="0">
                        <a:solidFill>
                          <a:srgbClr val="0033CC"/>
                        </a:solidFill>
                      </a:endParaRPr>
                    </a:p>
                  </a:txBody>
                  <a:tcPr marL="0" marR="0" marT="0" marB="0" anchor="ctr">
                    <a:lnL w="12700" cmpd="sng">
                      <a:noFill/>
                    </a:lnL>
                    <a:lnR w="952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accent1">
                        <a:lumMod val="20000"/>
                        <a:lumOff val="80000"/>
                      </a:schemeClr>
                    </a:solidFill>
                  </a:tcPr>
                </a:tc>
                <a:tc>
                  <a:txBody>
                    <a:bodyPr/>
                    <a:lstStyle/>
                    <a:p>
                      <a:pPr marL="3175" lvl="3" indent="0" algn="l" defTabSz="914400" rtl="0" eaLnBrk="1" fontAlgn="base" latinLnBrk="0" hangingPunct="1">
                        <a:lnSpc>
                          <a:spcPts val="1400"/>
                        </a:lnSpc>
                        <a:spcBef>
                          <a:spcPct val="0"/>
                        </a:spcBef>
                        <a:spcAft>
                          <a:spcPts val="0"/>
                        </a:spcAft>
                        <a:buClr>
                          <a:srgbClr val="3366FF"/>
                        </a:buClr>
                        <a:buSzPct val="120000"/>
                        <a:buFont typeface="Wingdings" pitchFamily="2" charset="2"/>
                        <a:buNone/>
                        <a:tabLst>
                          <a:tab pos="714375" algn="l"/>
                        </a:tabLst>
                      </a:pPr>
                      <a:r>
                        <a:rPr lang="en-US" sz="1600" b="1" kern="1200" spc="-40" baseline="0" noProof="0" dirty="0" smtClean="0">
                          <a:solidFill>
                            <a:schemeClr val="tx1">
                              <a:lumMod val="50000"/>
                              <a:lumOff val="50000"/>
                            </a:schemeClr>
                          </a:solidFill>
                          <a:latin typeface="+mn-lt"/>
                          <a:ea typeface="Times New Roman" pitchFamily="18" charset="0"/>
                          <a:cs typeface="Arial" pitchFamily="34" charset="0"/>
                        </a:rPr>
                        <a:t>Source of radionuclides → atmosphere or water body → (soil or sediment) → vegetation and/or meat, milk, eggs or marine food → human: ingestion of radionuclides in food or beverages.</a:t>
                      </a:r>
                      <a:endParaRPr lang="en-US" sz="1400" b="1" kern="1200" spc="-40" baseline="0" noProof="0" dirty="0" smtClean="0">
                        <a:solidFill>
                          <a:srgbClr val="0033CC"/>
                        </a:solidFill>
                        <a:latin typeface="+mn-lt"/>
                        <a:ea typeface="Times New Roman" pitchFamily="18" charset="0"/>
                        <a:cs typeface="Arial" pitchFamily="34" charset="0"/>
                      </a:endParaRPr>
                    </a:p>
                  </a:txBody>
                  <a:tcPr anchor="ctr">
                    <a:lnL w="9525"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r h="432048">
                <a:tc>
                  <a:txBody>
                    <a:bodyPr/>
                    <a:lstStyle/>
                    <a:p>
                      <a:endParaRPr lang="en-US" dirty="0"/>
                    </a:p>
                  </a:txBody>
                  <a:tcPr marL="0" marR="0" marT="0" marB="0">
                    <a:lnL w="9525" cap="flat" cmpd="sng" algn="ctr">
                      <a:solidFill>
                        <a:schemeClr val="tx1">
                          <a:lumMod val="65000"/>
                          <a:lumOff val="35000"/>
                        </a:schemeClr>
                      </a:solid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pl-PL" sz="1400" b="1" dirty="0" smtClean="0">
                          <a:solidFill>
                            <a:srgbClr val="0033CC"/>
                          </a:solidFill>
                        </a:rPr>
                        <a:t>3</a:t>
                      </a:r>
                      <a:endParaRPr lang="en-US" sz="1400" b="1" dirty="0">
                        <a:solidFill>
                          <a:srgbClr val="0033CC"/>
                        </a:solidFill>
                      </a:endParaRPr>
                    </a:p>
                  </a:txBody>
                  <a:tcPr marL="0" marR="0" marT="0" marB="0" anchor="ctr">
                    <a:lnL w="12700" cmpd="sng">
                      <a:noFill/>
                    </a:lnL>
                    <a:lnR w="952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accent1">
                        <a:lumMod val="20000"/>
                        <a:lumOff val="80000"/>
                      </a:schemeClr>
                    </a:solidFill>
                  </a:tcPr>
                </a:tc>
                <a:tc>
                  <a:txBody>
                    <a:bodyPr/>
                    <a:lstStyle/>
                    <a:p>
                      <a:pPr marL="3175" lvl="3" indent="0" algn="l" defTabSz="914400" rtl="0" eaLnBrk="1" fontAlgn="base" latinLnBrk="0" hangingPunct="1">
                        <a:lnSpc>
                          <a:spcPts val="1400"/>
                        </a:lnSpc>
                        <a:spcBef>
                          <a:spcPct val="0"/>
                        </a:spcBef>
                        <a:spcAft>
                          <a:spcPts val="0"/>
                        </a:spcAft>
                        <a:buClr>
                          <a:srgbClr val="3366FF"/>
                        </a:buClr>
                        <a:buSzPct val="120000"/>
                        <a:buFont typeface="Wingdings" pitchFamily="2" charset="2"/>
                        <a:buNone/>
                        <a:tabLst>
                          <a:tab pos="714375" algn="l"/>
                        </a:tabLst>
                      </a:pPr>
                      <a:r>
                        <a:rPr lang="en-US" sz="1600" b="1" kern="1200" spc="-40" baseline="0" noProof="0" dirty="0" smtClean="0">
                          <a:solidFill>
                            <a:schemeClr val="tx1">
                              <a:lumMod val="50000"/>
                              <a:lumOff val="50000"/>
                            </a:schemeClr>
                          </a:solidFill>
                          <a:latin typeface="+mn-lt"/>
                          <a:ea typeface="Times New Roman" pitchFamily="18" charset="0"/>
                          <a:cs typeface="Arial" pitchFamily="34" charset="0"/>
                        </a:rPr>
                        <a:t>Source of tritium → atmosphere → human: for tritium oxide in the plume, absorption through the skin.</a:t>
                      </a:r>
                      <a:endParaRPr lang="en-US" sz="1400" b="1" kern="1200" spc="-40" baseline="0" noProof="0" dirty="0" smtClean="0">
                        <a:solidFill>
                          <a:srgbClr val="0033CC"/>
                        </a:solidFill>
                        <a:latin typeface="+mn-lt"/>
                        <a:ea typeface="Times New Roman" pitchFamily="18" charset="0"/>
                        <a:cs typeface="Arial" pitchFamily="34" charset="0"/>
                      </a:endParaRPr>
                    </a:p>
                  </a:txBody>
                  <a:tcPr anchor="ctr">
                    <a:lnL w="9525"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r h="432048">
                <a:tc>
                  <a:txBody>
                    <a:bodyPr/>
                    <a:lstStyle/>
                    <a:p>
                      <a:endParaRPr lang="en-US" dirty="0"/>
                    </a:p>
                  </a:txBody>
                  <a:tcPr marL="0" marR="0" marT="0" marB="0">
                    <a:lnL w="9525" cap="flat" cmpd="sng" algn="ctr">
                      <a:solidFill>
                        <a:schemeClr val="tx1">
                          <a:lumMod val="65000"/>
                          <a:lumOff val="35000"/>
                        </a:schemeClr>
                      </a:solid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pl-PL" sz="1400" b="1" dirty="0" smtClean="0">
                          <a:solidFill>
                            <a:srgbClr val="0033CC"/>
                          </a:solidFill>
                        </a:rPr>
                        <a:t>4</a:t>
                      </a:r>
                      <a:endParaRPr lang="en-US" sz="1400" b="1" dirty="0">
                        <a:solidFill>
                          <a:srgbClr val="0033CC"/>
                        </a:solidFill>
                      </a:endParaRPr>
                    </a:p>
                  </a:txBody>
                  <a:tcPr marL="0" marR="0" marT="0" marB="0" anchor="ctr">
                    <a:lnL w="12700" cmpd="sng">
                      <a:noFill/>
                    </a:lnL>
                    <a:lnR w="952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accent1">
                        <a:lumMod val="20000"/>
                        <a:lumOff val="80000"/>
                      </a:schemeClr>
                    </a:solidFill>
                  </a:tcPr>
                </a:tc>
                <a:tc>
                  <a:txBody>
                    <a:bodyPr/>
                    <a:lstStyle/>
                    <a:p>
                      <a:pPr marL="3175" lvl="3" indent="0" algn="l" defTabSz="914400" rtl="0" eaLnBrk="1" fontAlgn="base" latinLnBrk="0" hangingPunct="1">
                        <a:lnSpc>
                          <a:spcPts val="1400"/>
                        </a:lnSpc>
                        <a:spcBef>
                          <a:spcPct val="0"/>
                        </a:spcBef>
                        <a:spcAft>
                          <a:spcPts val="0"/>
                        </a:spcAft>
                        <a:buClr>
                          <a:srgbClr val="3366FF"/>
                        </a:buClr>
                        <a:buSzPct val="120000"/>
                        <a:buFont typeface="Wingdings" pitchFamily="2" charset="2"/>
                        <a:buNone/>
                        <a:tabLst>
                          <a:tab pos="714375" algn="l"/>
                        </a:tabLst>
                      </a:pPr>
                      <a:r>
                        <a:rPr lang="en-US" sz="1600" b="1" kern="1200" spc="-40" baseline="0" noProof="0" dirty="0" smtClean="0">
                          <a:solidFill>
                            <a:schemeClr val="tx1">
                              <a:lumMod val="50000"/>
                              <a:lumOff val="50000"/>
                            </a:schemeClr>
                          </a:solidFill>
                          <a:latin typeface="+mn-lt"/>
                          <a:ea typeface="Times New Roman" pitchFamily="18" charset="0"/>
                          <a:cs typeface="Arial" pitchFamily="34" charset="0"/>
                        </a:rPr>
                        <a:t>Soil or sediment → human: inhalation of </a:t>
                      </a:r>
                      <a:r>
                        <a:rPr lang="en-US" sz="1600" b="1" kern="1200" spc="-40" baseline="0" noProof="0" dirty="0" err="1" smtClean="0">
                          <a:solidFill>
                            <a:schemeClr val="tx1">
                              <a:lumMod val="50000"/>
                              <a:lumOff val="50000"/>
                            </a:schemeClr>
                          </a:solidFill>
                          <a:latin typeface="+mn-lt"/>
                          <a:ea typeface="Times New Roman" pitchFamily="18" charset="0"/>
                          <a:cs typeface="Arial" pitchFamily="34" charset="0"/>
                        </a:rPr>
                        <a:t>resuspended</a:t>
                      </a:r>
                      <a:r>
                        <a:rPr lang="en-US" sz="1600" b="1" kern="1200" spc="-40" baseline="0" noProof="0" dirty="0" smtClean="0">
                          <a:solidFill>
                            <a:schemeClr val="tx1">
                              <a:lumMod val="50000"/>
                              <a:lumOff val="50000"/>
                            </a:schemeClr>
                          </a:solidFill>
                          <a:latin typeface="+mn-lt"/>
                          <a:ea typeface="Times New Roman" pitchFamily="18" charset="0"/>
                          <a:cs typeface="Arial" pitchFamily="34" charset="0"/>
                        </a:rPr>
                        <a:t> radionuclides.</a:t>
                      </a:r>
                      <a:endParaRPr lang="en-US" sz="1600" b="0" kern="1200" spc="-40" baseline="0" noProof="0" dirty="0" smtClean="0">
                        <a:solidFill>
                          <a:schemeClr val="tx1">
                            <a:lumMod val="50000"/>
                            <a:lumOff val="50000"/>
                          </a:schemeClr>
                        </a:solidFill>
                        <a:latin typeface="+mn-lt"/>
                        <a:ea typeface="Times New Roman" pitchFamily="18" charset="0"/>
                        <a:cs typeface="Arial" pitchFamily="34" charset="0"/>
                      </a:endParaRPr>
                    </a:p>
                  </a:txBody>
                  <a:tcPr anchor="ctr">
                    <a:lnL w="9525"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3" name="Prostokąt 2"/>
          <p:cNvSpPr/>
          <p:nvPr/>
        </p:nvSpPr>
        <p:spPr>
          <a:xfrm>
            <a:off x="3829304" y="1484784"/>
            <a:ext cx="5078388" cy="369332"/>
          </a:xfrm>
          <a:prstGeom prst="rect">
            <a:avLst/>
          </a:prstGeom>
        </p:spPr>
        <p:txBody>
          <a:bodyPr wrap="square">
            <a:spAutoFit/>
          </a:bodyPr>
          <a:lstStyle/>
          <a:p>
            <a:r>
              <a:rPr lang="en-US" sz="1600" b="1" dirty="0">
                <a:solidFill>
                  <a:schemeClr val="tx1">
                    <a:lumMod val="50000"/>
                    <a:lumOff val="50000"/>
                  </a:schemeClr>
                </a:solidFill>
              </a:rPr>
              <a:t>The main </a:t>
            </a:r>
            <a:r>
              <a:rPr lang="pl-PL" b="1" dirty="0" err="1" smtClean="0">
                <a:solidFill>
                  <a:schemeClr val="tx1">
                    <a:lumMod val="50000"/>
                    <a:lumOff val="50000"/>
                  </a:schemeClr>
                </a:solidFill>
                <a:effectLst>
                  <a:outerShdw blurRad="38100" dist="38100" dir="2700000" algn="tl">
                    <a:srgbClr val="000000">
                      <a:alpha val="43137"/>
                    </a:srgbClr>
                  </a:outerShdw>
                </a:effectLst>
              </a:rPr>
              <a:t>internal</a:t>
            </a:r>
            <a:r>
              <a:rPr lang="en-US" b="1" dirty="0" smtClean="0">
                <a:solidFill>
                  <a:schemeClr val="tx1">
                    <a:lumMod val="50000"/>
                    <a:lumOff val="50000"/>
                  </a:schemeClr>
                </a:solidFill>
                <a:effectLst>
                  <a:outerShdw blurRad="38100" dist="38100" dir="2700000" algn="tl">
                    <a:srgbClr val="000000">
                      <a:alpha val="43137"/>
                    </a:srgbClr>
                  </a:outerShdw>
                </a:effectLst>
              </a:rPr>
              <a:t> </a:t>
            </a:r>
            <a:r>
              <a:rPr lang="en-US" b="1" dirty="0">
                <a:solidFill>
                  <a:schemeClr val="tx1">
                    <a:lumMod val="50000"/>
                    <a:lumOff val="50000"/>
                  </a:schemeClr>
                </a:solidFill>
                <a:effectLst>
                  <a:outerShdw blurRad="38100" dist="38100" dir="2700000" algn="tl">
                    <a:srgbClr val="000000">
                      <a:alpha val="43137"/>
                    </a:srgbClr>
                  </a:outerShdw>
                </a:effectLst>
              </a:rPr>
              <a:t>exposure pathways </a:t>
            </a:r>
            <a:r>
              <a:rPr lang="en-US" sz="1600" b="1" dirty="0">
                <a:solidFill>
                  <a:schemeClr val="tx1">
                    <a:lumMod val="50000"/>
                    <a:lumOff val="50000"/>
                  </a:schemeClr>
                </a:solidFill>
              </a:rPr>
              <a:t>considered are:</a:t>
            </a:r>
          </a:p>
        </p:txBody>
      </p:sp>
    </p:spTree>
    <p:extLst>
      <p:ext uri="{BB962C8B-B14F-4D97-AF65-F5344CB8AC3E}">
        <p14:creationId xmlns:p14="http://schemas.microsoft.com/office/powerpoint/2010/main" val="15265224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604448" y="836712"/>
            <a:ext cx="468000" cy="324000"/>
          </a:xfrm>
          <a:prstGeom prst="ellipse">
            <a:avLst/>
          </a:prstGeom>
          <a:ln>
            <a:solidFill>
              <a:schemeClr val="bg1">
                <a:lumMod val="75000"/>
              </a:schemeClr>
            </a:solidFill>
          </a:ln>
        </p:spPr>
        <p:txBody>
          <a:bodyPr lIns="0" tIns="0" rIns="0" bIns="0" anchor="ctr" anchorCtr="0"/>
          <a:lstStyle/>
          <a:p>
            <a:pPr algn="ctr"/>
            <a:fld id="{CE2184F6-B7EF-4020-A117-128689956E96}" type="slidenum">
              <a:rPr lang="pl-PL" sz="1400" b="1" smtClean="0"/>
              <a:pPr algn="ctr"/>
              <a:t>15</a:t>
            </a:fld>
            <a:endParaRPr lang="pl-PL" sz="1400" b="1" dirty="0"/>
          </a:p>
        </p:txBody>
      </p:sp>
      <p:sp>
        <p:nvSpPr>
          <p:cNvPr id="6" name="Rectangle 1"/>
          <p:cNvSpPr>
            <a:spLocks noChangeAspect="1" noChangeArrowheads="1"/>
          </p:cNvSpPr>
          <p:nvPr/>
        </p:nvSpPr>
        <p:spPr bwMode="auto">
          <a:xfrm>
            <a:off x="1339736" y="1052736"/>
            <a:ext cx="6904672" cy="481350"/>
          </a:xfrm>
          <a:prstGeom prst="rect">
            <a:avLst/>
          </a:prstGeom>
        </p:spPr>
        <p:txBody>
          <a:bodyPr wrap="square">
            <a:spAutoFit/>
          </a:bodyPr>
          <a:lstStyle/>
          <a:p>
            <a:pPr algn="ctr">
              <a:lnSpc>
                <a:spcPts val="3200"/>
              </a:lnSpc>
            </a:pPr>
            <a:r>
              <a:rPr lang="pl-PL" sz="2400" dirty="0" smtClean="0">
                <a:solidFill>
                  <a:srgbClr val="0066FF"/>
                </a:solidFill>
                <a:latin typeface="+mj-lt"/>
                <a:ea typeface="Tahoma" pitchFamily="34" charset="0"/>
                <a:cs typeface="Tahoma" pitchFamily="34" charset="0"/>
              </a:rPr>
              <a:t>METHODOLOGY</a:t>
            </a:r>
          </a:p>
        </p:txBody>
      </p:sp>
      <p:graphicFrame>
        <p:nvGraphicFramePr>
          <p:cNvPr id="7" name="Tabela 6"/>
          <p:cNvGraphicFramePr>
            <a:graphicFrameLocks noGrp="1"/>
          </p:cNvGraphicFramePr>
          <p:nvPr>
            <p:extLst>
              <p:ext uri="{D42A27DB-BD31-4B8C-83A1-F6EECF244321}">
                <p14:modId xmlns:p14="http://schemas.microsoft.com/office/powerpoint/2010/main" val="2947368065"/>
              </p:ext>
            </p:extLst>
          </p:nvPr>
        </p:nvGraphicFramePr>
        <p:xfrm>
          <a:off x="678533" y="2395448"/>
          <a:ext cx="7920000" cy="2905760"/>
        </p:xfrm>
        <a:graphic>
          <a:graphicData uri="http://schemas.openxmlformats.org/drawingml/2006/table">
            <a:tbl>
              <a:tblPr firstRow="1" bandRow="1">
                <a:tableStyleId>{5C22544A-7EE6-4342-B048-85BDC9FD1C3A}</a:tableStyleId>
              </a:tblPr>
              <a:tblGrid>
                <a:gridCol w="92969"/>
                <a:gridCol w="168128"/>
                <a:gridCol w="7658903"/>
              </a:tblGrid>
              <a:tr h="432048">
                <a:tc>
                  <a:txBody>
                    <a:bodyPr/>
                    <a:lstStyle/>
                    <a:p>
                      <a:endParaRPr lang="en-US" dirty="0"/>
                    </a:p>
                  </a:txBody>
                  <a:tcPr marL="0" marR="0" marT="0" marB="0">
                    <a:lnL w="9525" cap="flat" cmpd="sng" algn="ctr">
                      <a:solidFill>
                        <a:schemeClr val="tx1">
                          <a:lumMod val="65000"/>
                          <a:lumOff val="35000"/>
                        </a:schemeClr>
                      </a:solid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66FF"/>
                          </a:solidFill>
                          <a:sym typeface="Webdings"/>
                        </a:rPr>
                        <a:t></a:t>
                      </a:r>
                      <a:endParaRPr lang="en-US" sz="1400" dirty="0" smtClean="0">
                        <a:solidFill>
                          <a:srgbClr val="0066FF"/>
                        </a:solidFill>
                      </a:endParaRPr>
                    </a:p>
                    <a:p>
                      <a:pPr algn="l"/>
                      <a:endParaRPr lang="en-US" sz="1400" dirty="0">
                        <a:solidFill>
                          <a:srgbClr val="0066FF"/>
                        </a:solidFill>
                      </a:endParaRPr>
                    </a:p>
                  </a:txBody>
                  <a:tcPr marL="0" marR="0" marT="0" marB="0" anchor="ctr">
                    <a:lnL w="12700" cmpd="sng">
                      <a:noFill/>
                    </a:lnL>
                    <a:lnR w="952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accent1">
                        <a:lumMod val="20000"/>
                        <a:lumOff val="80000"/>
                      </a:schemeClr>
                    </a:solidFill>
                  </a:tcPr>
                </a:tc>
                <a:tc>
                  <a:txBody>
                    <a:bodyPr/>
                    <a:lstStyle/>
                    <a:p>
                      <a:pPr marL="109275" lvl="1" indent="0" algn="l" defTabSz="914400" rtl="0" eaLnBrk="1" fontAlgn="base" latinLnBrk="0" hangingPunct="1">
                        <a:lnSpc>
                          <a:spcPts val="2000"/>
                        </a:lnSpc>
                        <a:spcBef>
                          <a:spcPct val="0"/>
                        </a:spcBef>
                        <a:spcAft>
                          <a:spcPts val="0"/>
                        </a:spcAft>
                        <a:buClr>
                          <a:srgbClr val="3366FF"/>
                        </a:buClr>
                        <a:buSzPct val="120000"/>
                        <a:buFont typeface="Wingdings" pitchFamily="2" charset="2"/>
                        <a:buNone/>
                        <a:tabLst>
                          <a:tab pos="714375" algn="l"/>
                        </a:tabLst>
                      </a:pPr>
                      <a:r>
                        <a:rPr lang="en-US" sz="2000" b="0" kern="1200" spc="0" baseline="0" noProof="0" dirty="0" smtClean="0">
                          <a:solidFill>
                            <a:srgbClr val="0033CC"/>
                          </a:solidFill>
                          <a:latin typeface="+mn-lt"/>
                          <a:ea typeface="Times New Roman" pitchFamily="18" charset="0"/>
                          <a:cs typeface="Arial" pitchFamily="34" charset="0"/>
                        </a:rPr>
                        <a:t>The radiological properties of the material released (e.g. gamma emitters, beta emitters or alpha emitters; physical half-life)</a:t>
                      </a:r>
                      <a:endParaRPr lang="en-US" sz="1800" b="0" kern="1200" spc="-40" baseline="0" noProof="0" dirty="0" smtClean="0">
                        <a:solidFill>
                          <a:srgbClr val="0033CC"/>
                        </a:solidFill>
                        <a:latin typeface="+mn-lt"/>
                        <a:ea typeface="Times New Roman" pitchFamily="18" charset="0"/>
                        <a:cs typeface="Arial" pitchFamily="34" charset="0"/>
                      </a:endParaRPr>
                    </a:p>
                  </a:txBody>
                  <a:tcPr anchor="ctr">
                    <a:lnL w="9525"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r h="432048">
                <a:tc>
                  <a:txBody>
                    <a:bodyPr/>
                    <a:lstStyle/>
                    <a:p>
                      <a:endParaRPr lang="en-US" dirty="0"/>
                    </a:p>
                  </a:txBody>
                  <a:tcPr marL="0" marR="0" marT="0" marB="0">
                    <a:lnL w="9525" cap="flat" cmpd="sng" algn="ctr">
                      <a:solidFill>
                        <a:schemeClr val="tx1">
                          <a:lumMod val="65000"/>
                          <a:lumOff val="35000"/>
                        </a:schemeClr>
                      </a:solid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66FF"/>
                          </a:solidFill>
                          <a:sym typeface="Webdings"/>
                        </a:rPr>
                        <a:t></a:t>
                      </a:r>
                      <a:endParaRPr lang="en-US" sz="1400" dirty="0" smtClean="0">
                        <a:solidFill>
                          <a:srgbClr val="0066FF"/>
                        </a:solidFill>
                      </a:endParaRPr>
                    </a:p>
                    <a:p>
                      <a:pPr algn="l"/>
                      <a:endParaRPr lang="en-US" sz="1400" dirty="0">
                        <a:solidFill>
                          <a:srgbClr val="0066FF"/>
                        </a:solidFill>
                      </a:endParaRPr>
                    </a:p>
                  </a:txBody>
                  <a:tcPr marL="0" marR="0" marT="0" marB="0" anchor="ctr">
                    <a:lnL w="12700" cmpd="sng">
                      <a:noFill/>
                    </a:lnL>
                    <a:lnR w="952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accent1">
                        <a:lumMod val="20000"/>
                        <a:lumOff val="80000"/>
                      </a:schemeClr>
                    </a:solidFill>
                  </a:tcPr>
                </a:tc>
                <a:tc>
                  <a:txBody>
                    <a:bodyPr/>
                    <a:lstStyle/>
                    <a:p>
                      <a:pPr marL="109275" lvl="1" indent="0" algn="l" defTabSz="914400" rtl="0" eaLnBrk="1" fontAlgn="base" latinLnBrk="0" hangingPunct="1">
                        <a:lnSpc>
                          <a:spcPts val="2000"/>
                        </a:lnSpc>
                        <a:spcBef>
                          <a:spcPct val="0"/>
                        </a:spcBef>
                        <a:spcAft>
                          <a:spcPts val="0"/>
                        </a:spcAft>
                        <a:buClr>
                          <a:srgbClr val="3366FF"/>
                        </a:buClr>
                        <a:buSzPct val="120000"/>
                        <a:buFont typeface="Wingdings" pitchFamily="2" charset="2"/>
                        <a:buNone/>
                        <a:tabLst>
                          <a:tab pos="714375" algn="l"/>
                        </a:tabLst>
                      </a:pPr>
                      <a:r>
                        <a:rPr lang="en-US" sz="2000" b="0" kern="1200" spc="0" baseline="0" noProof="0" dirty="0" smtClean="0">
                          <a:solidFill>
                            <a:srgbClr val="0033CC"/>
                          </a:solidFill>
                          <a:latin typeface="+mn-lt"/>
                          <a:ea typeface="Times New Roman" pitchFamily="18" charset="0"/>
                          <a:cs typeface="Arial" pitchFamily="34" charset="0"/>
                        </a:rPr>
                        <a:t>The physical (e.g. gas, liquid or solid) and chemical (e.g. organic or inorganic form, oxidation state, speciation, etc.) properties of the material and its migration characteristics.</a:t>
                      </a:r>
                    </a:p>
                  </a:txBody>
                  <a:tcPr anchor="ctr">
                    <a:lnL w="9525"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r h="432048">
                <a:tc>
                  <a:txBody>
                    <a:bodyPr/>
                    <a:lstStyle/>
                    <a:p>
                      <a:endParaRPr lang="en-US" dirty="0"/>
                    </a:p>
                  </a:txBody>
                  <a:tcPr marL="0" marR="0" marT="0" marB="0">
                    <a:lnL w="9525" cap="flat" cmpd="sng" algn="ctr">
                      <a:solidFill>
                        <a:schemeClr val="tx1">
                          <a:lumMod val="65000"/>
                          <a:lumOff val="35000"/>
                        </a:schemeClr>
                      </a:solid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66FF"/>
                          </a:solidFill>
                          <a:sym typeface="Webdings"/>
                        </a:rPr>
                        <a:t></a:t>
                      </a:r>
                      <a:endParaRPr lang="en-US" sz="1400" dirty="0" smtClean="0">
                        <a:solidFill>
                          <a:srgbClr val="0066FF"/>
                        </a:solidFill>
                      </a:endParaRPr>
                    </a:p>
                    <a:p>
                      <a:pPr algn="l"/>
                      <a:endParaRPr lang="en-US" sz="1400" dirty="0">
                        <a:solidFill>
                          <a:srgbClr val="0066FF"/>
                        </a:solidFill>
                      </a:endParaRPr>
                    </a:p>
                  </a:txBody>
                  <a:tcPr marL="0" marR="0" marT="0" marB="0" anchor="ctr">
                    <a:lnL w="12700" cmpd="sng">
                      <a:noFill/>
                    </a:lnL>
                    <a:lnR w="952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accent1">
                        <a:lumMod val="20000"/>
                        <a:lumOff val="80000"/>
                      </a:schemeClr>
                    </a:solidFill>
                  </a:tcPr>
                </a:tc>
                <a:tc>
                  <a:txBody>
                    <a:bodyPr/>
                    <a:lstStyle/>
                    <a:p>
                      <a:pPr marL="109275" lvl="1" indent="0" algn="l" defTabSz="914400" rtl="0" eaLnBrk="1" fontAlgn="base" latinLnBrk="0" hangingPunct="1">
                        <a:lnSpc>
                          <a:spcPts val="2000"/>
                        </a:lnSpc>
                        <a:spcBef>
                          <a:spcPct val="0"/>
                        </a:spcBef>
                        <a:spcAft>
                          <a:spcPts val="0"/>
                        </a:spcAft>
                        <a:buClr>
                          <a:srgbClr val="3366FF"/>
                        </a:buClr>
                        <a:buSzPct val="120000"/>
                        <a:buFont typeface="Wingdings" pitchFamily="2" charset="2"/>
                        <a:buNone/>
                        <a:tabLst>
                          <a:tab pos="714375" algn="l"/>
                        </a:tabLst>
                      </a:pPr>
                      <a:r>
                        <a:rPr lang="en-US" sz="2000" b="0" kern="1200" spc="0" baseline="0" noProof="0" dirty="0" smtClean="0">
                          <a:solidFill>
                            <a:srgbClr val="0033CC"/>
                          </a:solidFill>
                          <a:latin typeface="+mn-lt"/>
                          <a:ea typeface="Times New Roman" pitchFamily="18" charset="0"/>
                          <a:cs typeface="Arial" pitchFamily="34" charset="0"/>
                        </a:rPr>
                        <a:t>The dispersal mechanism and factors affecting it (e.g. stack height, meteorological conditions, etc.) and environmental characteristics (e.g. climate, type of biota, agricultural production, etc.).</a:t>
                      </a:r>
                      <a:endParaRPr lang="en-US" sz="1800" b="0" kern="1200" spc="-40" baseline="0" noProof="0" dirty="0" smtClean="0">
                        <a:solidFill>
                          <a:srgbClr val="0033CC"/>
                        </a:solidFill>
                        <a:latin typeface="+mn-lt"/>
                        <a:ea typeface="Times New Roman" pitchFamily="18" charset="0"/>
                        <a:cs typeface="Arial" pitchFamily="34" charset="0"/>
                      </a:endParaRPr>
                    </a:p>
                  </a:txBody>
                  <a:tcPr anchor="ctr">
                    <a:lnL w="9525"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r h="432048">
                <a:tc>
                  <a:txBody>
                    <a:bodyPr/>
                    <a:lstStyle/>
                    <a:p>
                      <a:endParaRPr lang="en-US" dirty="0"/>
                    </a:p>
                  </a:txBody>
                  <a:tcPr marL="0" marR="0" marT="0" marB="0">
                    <a:lnL w="9525" cap="flat" cmpd="sng" algn="ctr">
                      <a:solidFill>
                        <a:schemeClr val="tx1">
                          <a:lumMod val="65000"/>
                          <a:lumOff val="35000"/>
                        </a:schemeClr>
                      </a:solid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66FF"/>
                          </a:solidFill>
                          <a:sym typeface="Webdings"/>
                        </a:rPr>
                        <a:t></a:t>
                      </a:r>
                      <a:endParaRPr lang="en-US" sz="1400" dirty="0" smtClean="0">
                        <a:solidFill>
                          <a:srgbClr val="0066FF"/>
                        </a:solidFill>
                      </a:endParaRPr>
                    </a:p>
                    <a:p>
                      <a:pPr algn="l"/>
                      <a:endParaRPr lang="en-US" sz="1400" dirty="0">
                        <a:solidFill>
                          <a:srgbClr val="0066FF"/>
                        </a:solidFill>
                      </a:endParaRPr>
                    </a:p>
                  </a:txBody>
                  <a:tcPr marL="0" marR="0" marT="0" marB="0" anchor="ctr">
                    <a:lnL w="12700" cmpd="sng">
                      <a:noFill/>
                    </a:lnL>
                    <a:lnR w="952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accent1">
                        <a:lumMod val="20000"/>
                        <a:lumOff val="80000"/>
                      </a:schemeClr>
                    </a:solidFill>
                  </a:tcPr>
                </a:tc>
                <a:tc>
                  <a:txBody>
                    <a:bodyPr/>
                    <a:lstStyle/>
                    <a:p>
                      <a:pPr marL="109275" lvl="1" indent="0" algn="l" defTabSz="914400" rtl="0" eaLnBrk="1" fontAlgn="base" latinLnBrk="0" hangingPunct="1">
                        <a:lnSpc>
                          <a:spcPts val="2000"/>
                        </a:lnSpc>
                        <a:spcBef>
                          <a:spcPct val="0"/>
                        </a:spcBef>
                        <a:spcAft>
                          <a:spcPts val="0"/>
                        </a:spcAft>
                        <a:buClr>
                          <a:srgbClr val="3366FF"/>
                        </a:buClr>
                        <a:buSzPct val="120000"/>
                        <a:buFont typeface="Wingdings" pitchFamily="2" charset="2"/>
                        <a:buNone/>
                        <a:tabLst>
                          <a:tab pos="714375" algn="l"/>
                        </a:tabLst>
                      </a:pPr>
                      <a:r>
                        <a:rPr lang="en-US" sz="2000" b="0" kern="1200" spc="0" baseline="0" noProof="0" dirty="0" smtClean="0">
                          <a:solidFill>
                            <a:srgbClr val="0033CC"/>
                          </a:solidFill>
                          <a:latin typeface="+mn-lt"/>
                          <a:ea typeface="Times New Roman" pitchFamily="18" charset="0"/>
                          <a:cs typeface="Arial" pitchFamily="34" charset="0"/>
                        </a:rPr>
                        <a:t>The locations, ages, diets and habits of the exposed individuals or population.</a:t>
                      </a:r>
                      <a:endParaRPr lang="en-US" sz="1800" b="0" kern="1200" spc="-40" baseline="0" noProof="0" dirty="0" smtClean="0">
                        <a:solidFill>
                          <a:srgbClr val="0033CC"/>
                        </a:solidFill>
                        <a:latin typeface="+mn-lt"/>
                        <a:ea typeface="Times New Roman" pitchFamily="18" charset="0"/>
                        <a:cs typeface="Arial" pitchFamily="34" charset="0"/>
                      </a:endParaRPr>
                    </a:p>
                  </a:txBody>
                  <a:tcPr anchor="ctr">
                    <a:lnL w="9525"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Prostokąt 1"/>
          <p:cNvSpPr/>
          <p:nvPr/>
        </p:nvSpPr>
        <p:spPr>
          <a:xfrm>
            <a:off x="683568" y="1556792"/>
            <a:ext cx="7920880" cy="830997"/>
          </a:xfrm>
          <a:prstGeom prst="rect">
            <a:avLst/>
          </a:prstGeom>
        </p:spPr>
        <p:txBody>
          <a:bodyPr wrap="square">
            <a:spAutoFit/>
          </a:bodyPr>
          <a:lstStyle/>
          <a:p>
            <a:r>
              <a:rPr lang="en-US" sz="2400" b="1" dirty="0">
                <a:solidFill>
                  <a:schemeClr val="bg1">
                    <a:lumMod val="50000"/>
                  </a:schemeClr>
                </a:solidFill>
                <a:ea typeface="Tahoma" pitchFamily="34" charset="0"/>
                <a:cs typeface="Tahoma" pitchFamily="34" charset="0"/>
              </a:rPr>
              <a:t>The importance of the various exposure pathways depends on:</a:t>
            </a:r>
          </a:p>
        </p:txBody>
      </p:sp>
    </p:spTree>
    <p:extLst>
      <p:ext uri="{BB962C8B-B14F-4D97-AF65-F5344CB8AC3E}">
        <p14:creationId xmlns:p14="http://schemas.microsoft.com/office/powerpoint/2010/main" val="39972700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604448" y="836712"/>
            <a:ext cx="468000" cy="324000"/>
          </a:xfrm>
          <a:prstGeom prst="ellipse">
            <a:avLst/>
          </a:prstGeom>
          <a:ln>
            <a:solidFill>
              <a:schemeClr val="bg1">
                <a:lumMod val="75000"/>
              </a:schemeClr>
            </a:solidFill>
          </a:ln>
        </p:spPr>
        <p:txBody>
          <a:bodyPr lIns="0" tIns="0" rIns="0" bIns="0" anchor="ctr" anchorCtr="0"/>
          <a:lstStyle/>
          <a:p>
            <a:pPr algn="ctr"/>
            <a:fld id="{CE2184F6-B7EF-4020-A117-128689956E96}" type="slidenum">
              <a:rPr lang="pl-PL" sz="1400" b="1" smtClean="0"/>
              <a:pPr algn="ctr"/>
              <a:t>16</a:t>
            </a:fld>
            <a:endParaRPr lang="pl-PL" sz="1400" b="1" dirty="0"/>
          </a:p>
        </p:txBody>
      </p:sp>
      <p:sp>
        <p:nvSpPr>
          <p:cNvPr id="6" name="Rectangle 1"/>
          <p:cNvSpPr>
            <a:spLocks noChangeAspect="1" noChangeArrowheads="1"/>
          </p:cNvSpPr>
          <p:nvPr/>
        </p:nvSpPr>
        <p:spPr bwMode="auto">
          <a:xfrm>
            <a:off x="1339736" y="1052736"/>
            <a:ext cx="6904672" cy="481350"/>
          </a:xfrm>
          <a:prstGeom prst="rect">
            <a:avLst/>
          </a:prstGeom>
        </p:spPr>
        <p:txBody>
          <a:bodyPr wrap="square">
            <a:spAutoFit/>
          </a:bodyPr>
          <a:lstStyle/>
          <a:p>
            <a:pPr algn="ctr">
              <a:lnSpc>
                <a:spcPts val="3200"/>
              </a:lnSpc>
            </a:pPr>
            <a:r>
              <a:rPr lang="pl-PL" sz="2400" dirty="0" smtClean="0">
                <a:solidFill>
                  <a:srgbClr val="0066FF"/>
                </a:solidFill>
                <a:latin typeface="+mj-lt"/>
                <a:ea typeface="Tahoma" pitchFamily="34" charset="0"/>
                <a:cs typeface="Tahoma" pitchFamily="34" charset="0"/>
              </a:rPr>
              <a:t>METHODOLOGY</a:t>
            </a:r>
          </a:p>
        </p:txBody>
      </p:sp>
      <p:graphicFrame>
        <p:nvGraphicFramePr>
          <p:cNvPr id="7" name="Tabela 6"/>
          <p:cNvGraphicFramePr>
            <a:graphicFrameLocks noGrp="1"/>
          </p:cNvGraphicFramePr>
          <p:nvPr>
            <p:extLst>
              <p:ext uri="{D42A27DB-BD31-4B8C-83A1-F6EECF244321}">
                <p14:modId xmlns:p14="http://schemas.microsoft.com/office/powerpoint/2010/main" val="3021681491"/>
              </p:ext>
            </p:extLst>
          </p:nvPr>
        </p:nvGraphicFramePr>
        <p:xfrm>
          <a:off x="678533" y="2369404"/>
          <a:ext cx="7920000" cy="3576320"/>
        </p:xfrm>
        <a:graphic>
          <a:graphicData uri="http://schemas.openxmlformats.org/drawingml/2006/table">
            <a:tbl>
              <a:tblPr firstRow="1" bandRow="1">
                <a:tableStyleId>{5C22544A-7EE6-4342-B048-85BDC9FD1C3A}</a:tableStyleId>
              </a:tblPr>
              <a:tblGrid>
                <a:gridCol w="92969"/>
                <a:gridCol w="168128"/>
                <a:gridCol w="7658903"/>
              </a:tblGrid>
              <a:tr h="432048">
                <a:tc>
                  <a:txBody>
                    <a:bodyPr/>
                    <a:lstStyle/>
                    <a:p>
                      <a:endParaRPr lang="en-US" dirty="0"/>
                    </a:p>
                  </a:txBody>
                  <a:tcPr marL="0" marR="0" marT="0" marB="0">
                    <a:lnL w="9525" cap="flat" cmpd="sng" algn="ctr">
                      <a:solidFill>
                        <a:schemeClr val="tx1">
                          <a:lumMod val="65000"/>
                          <a:lumOff val="35000"/>
                        </a:schemeClr>
                      </a:solid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66FF"/>
                          </a:solidFill>
                          <a:sym typeface="Webdings"/>
                        </a:rPr>
                        <a:t></a:t>
                      </a:r>
                      <a:endParaRPr lang="en-US" sz="1400" dirty="0" smtClean="0">
                        <a:solidFill>
                          <a:srgbClr val="0066FF"/>
                        </a:solidFill>
                      </a:endParaRPr>
                    </a:p>
                    <a:p>
                      <a:pPr algn="l"/>
                      <a:endParaRPr lang="en-US" sz="1400" dirty="0">
                        <a:solidFill>
                          <a:srgbClr val="0066FF"/>
                        </a:solidFill>
                      </a:endParaRPr>
                    </a:p>
                  </a:txBody>
                  <a:tcPr marL="0" marR="0" marT="0" marB="0" anchor="ctr">
                    <a:lnL w="12700" cmpd="sng">
                      <a:noFill/>
                    </a:lnL>
                    <a:lnR w="952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accent1">
                        <a:lumMod val="20000"/>
                        <a:lumOff val="80000"/>
                      </a:schemeClr>
                    </a:solidFill>
                  </a:tcPr>
                </a:tc>
                <a:tc>
                  <a:txBody>
                    <a:bodyPr/>
                    <a:lstStyle/>
                    <a:p>
                      <a:pPr marL="109275" lvl="1" indent="0" algn="l" defTabSz="914400" rtl="0" eaLnBrk="1" fontAlgn="base" latinLnBrk="0" hangingPunct="1">
                        <a:lnSpc>
                          <a:spcPts val="2000"/>
                        </a:lnSpc>
                        <a:spcBef>
                          <a:spcPct val="0"/>
                        </a:spcBef>
                        <a:spcAft>
                          <a:spcPts val="0"/>
                        </a:spcAft>
                        <a:buClr>
                          <a:srgbClr val="3366FF"/>
                        </a:buClr>
                        <a:buSzPct val="120000"/>
                        <a:buFont typeface="Wingdings" pitchFamily="2" charset="2"/>
                        <a:buNone/>
                        <a:tabLst>
                          <a:tab pos="714375" algn="l"/>
                        </a:tabLst>
                      </a:pPr>
                      <a:r>
                        <a:rPr lang="en-US" sz="2000" b="0" kern="1200" spc="0" baseline="0" noProof="0" dirty="0" smtClean="0">
                          <a:solidFill>
                            <a:srgbClr val="0033CC"/>
                          </a:solidFill>
                          <a:latin typeface="+mn-lt"/>
                          <a:ea typeface="Times New Roman" pitchFamily="18" charset="0"/>
                          <a:cs typeface="Arial" pitchFamily="34" charset="0"/>
                        </a:rPr>
                        <a:t>The critical group is defined as a group of members of the public which is reasonably homogeneous with respect to its exposure for a given radiation source and is typical of individuals receiving </a:t>
                      </a:r>
                      <a:r>
                        <a:rPr lang="en-US" sz="2000" b="0" kern="1200" spc="0" baseline="0" noProof="0" dirty="0" smtClean="0">
                          <a:solidFill>
                            <a:srgbClr val="0033CC"/>
                          </a:solidFill>
                          <a:effectLst>
                            <a:outerShdw blurRad="38100" dist="38100" dir="2700000" algn="tl">
                              <a:srgbClr val="000000">
                                <a:alpha val="43137"/>
                              </a:srgbClr>
                            </a:outerShdw>
                          </a:effectLst>
                          <a:latin typeface="+mn-lt"/>
                          <a:ea typeface="Times New Roman" pitchFamily="18" charset="0"/>
                          <a:cs typeface="Arial" pitchFamily="34" charset="0"/>
                        </a:rPr>
                        <a:t>the highest effective dose</a:t>
                      </a:r>
                      <a:r>
                        <a:rPr lang="en-US" sz="2000" b="0" kern="1200" spc="0" baseline="0" noProof="0" dirty="0" smtClean="0">
                          <a:solidFill>
                            <a:srgbClr val="0033CC"/>
                          </a:solidFill>
                          <a:latin typeface="+mn-lt"/>
                          <a:ea typeface="Times New Roman" pitchFamily="18" charset="0"/>
                          <a:cs typeface="Arial" pitchFamily="34" charset="0"/>
                        </a:rPr>
                        <a:t> or equivalent dose (as applicable) from the given source because of their </a:t>
                      </a:r>
                      <a:r>
                        <a:rPr lang="en-US" sz="2000" b="0" kern="1200" spc="0" baseline="0" noProof="0" dirty="0" smtClean="0">
                          <a:solidFill>
                            <a:srgbClr val="0033CC"/>
                          </a:solidFill>
                          <a:effectLst>
                            <a:outerShdw blurRad="38100" dist="38100" dir="2700000" algn="tl">
                              <a:srgbClr val="000000">
                                <a:alpha val="43137"/>
                              </a:srgbClr>
                            </a:outerShdw>
                          </a:effectLst>
                          <a:latin typeface="+mn-lt"/>
                          <a:ea typeface="Times New Roman" pitchFamily="18" charset="0"/>
                          <a:cs typeface="Arial" pitchFamily="34" charset="0"/>
                        </a:rPr>
                        <a:t>location, age, diet or habits</a:t>
                      </a:r>
                      <a:r>
                        <a:rPr lang="en-US" sz="2000" b="0" kern="1200" spc="0" baseline="0" noProof="0" dirty="0" smtClean="0">
                          <a:solidFill>
                            <a:srgbClr val="0033CC"/>
                          </a:solidFill>
                          <a:latin typeface="+mn-lt"/>
                          <a:ea typeface="Times New Roman" pitchFamily="18" charset="0"/>
                          <a:cs typeface="Arial" pitchFamily="34" charset="0"/>
                        </a:rPr>
                        <a:t>.  </a:t>
                      </a:r>
                    </a:p>
                  </a:txBody>
                  <a:tcPr anchor="ctr">
                    <a:lnL w="9525"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r h="432048">
                <a:tc>
                  <a:txBody>
                    <a:bodyPr/>
                    <a:lstStyle/>
                    <a:p>
                      <a:endParaRPr lang="en-US" dirty="0"/>
                    </a:p>
                  </a:txBody>
                  <a:tcPr marL="0" marR="0" marT="0" marB="0">
                    <a:lnL w="9525" cap="flat" cmpd="sng" algn="ctr">
                      <a:solidFill>
                        <a:schemeClr val="tx1">
                          <a:lumMod val="65000"/>
                          <a:lumOff val="35000"/>
                        </a:schemeClr>
                      </a:solid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66FF"/>
                          </a:solidFill>
                          <a:sym typeface="Webdings"/>
                        </a:rPr>
                        <a:t></a:t>
                      </a:r>
                      <a:endParaRPr lang="en-US" sz="1400" dirty="0" smtClean="0">
                        <a:solidFill>
                          <a:srgbClr val="0066FF"/>
                        </a:solidFill>
                      </a:endParaRPr>
                    </a:p>
                    <a:p>
                      <a:pPr algn="l"/>
                      <a:endParaRPr lang="en-US" sz="1400" dirty="0">
                        <a:solidFill>
                          <a:srgbClr val="0066FF"/>
                        </a:solidFill>
                      </a:endParaRPr>
                    </a:p>
                  </a:txBody>
                  <a:tcPr marL="0" marR="0" marT="0" marB="0" anchor="ctr">
                    <a:lnL w="12700" cmpd="sng">
                      <a:noFill/>
                    </a:lnL>
                    <a:lnR w="952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accent1">
                        <a:lumMod val="20000"/>
                        <a:lumOff val="80000"/>
                      </a:schemeClr>
                    </a:solidFill>
                  </a:tcPr>
                </a:tc>
                <a:tc>
                  <a:txBody>
                    <a:bodyPr/>
                    <a:lstStyle/>
                    <a:p>
                      <a:pPr marL="109275" lvl="1" indent="0" algn="l" defTabSz="914400" rtl="0" eaLnBrk="1" fontAlgn="base" latinLnBrk="0" hangingPunct="1">
                        <a:lnSpc>
                          <a:spcPts val="2000"/>
                        </a:lnSpc>
                        <a:spcBef>
                          <a:spcPct val="0"/>
                        </a:spcBef>
                        <a:spcAft>
                          <a:spcPts val="0"/>
                        </a:spcAft>
                        <a:buClr>
                          <a:srgbClr val="3366FF"/>
                        </a:buClr>
                        <a:buSzPct val="120000"/>
                        <a:buFont typeface="Wingdings" pitchFamily="2" charset="2"/>
                        <a:buNone/>
                        <a:tabLst>
                          <a:tab pos="714375" algn="l"/>
                        </a:tabLst>
                      </a:pPr>
                      <a:r>
                        <a:rPr lang="en-US" sz="2000" b="0" kern="1200" spc="0" baseline="0" noProof="0" dirty="0" smtClean="0">
                          <a:solidFill>
                            <a:srgbClr val="0033CC"/>
                          </a:solidFill>
                          <a:latin typeface="+mn-lt"/>
                          <a:ea typeface="Times New Roman" pitchFamily="18" charset="0"/>
                          <a:cs typeface="Arial" pitchFamily="34" charset="0"/>
                        </a:rPr>
                        <a:t>Dose constraints or, in some circumstances, dose limits established by the regulatory body generally apply to the mean dose to this critical group.</a:t>
                      </a:r>
                    </a:p>
                  </a:txBody>
                  <a:tcPr anchor="ctr">
                    <a:lnL w="9525"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r h="432048">
                <a:tc>
                  <a:txBody>
                    <a:bodyPr/>
                    <a:lstStyle/>
                    <a:p>
                      <a:endParaRPr lang="en-US" dirty="0"/>
                    </a:p>
                  </a:txBody>
                  <a:tcPr marL="0" marR="0" marT="0" marB="0">
                    <a:lnL w="9525" cap="flat" cmpd="sng" algn="ctr">
                      <a:solidFill>
                        <a:schemeClr val="tx1">
                          <a:lumMod val="65000"/>
                          <a:lumOff val="35000"/>
                        </a:schemeClr>
                      </a:solid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66FF"/>
                          </a:solidFill>
                          <a:sym typeface="Webdings"/>
                        </a:rPr>
                        <a:t></a:t>
                      </a:r>
                      <a:endParaRPr lang="en-US" sz="1400" dirty="0" smtClean="0">
                        <a:solidFill>
                          <a:srgbClr val="0066FF"/>
                        </a:solidFill>
                      </a:endParaRPr>
                    </a:p>
                    <a:p>
                      <a:pPr algn="l"/>
                      <a:endParaRPr lang="en-US" sz="1400" dirty="0">
                        <a:solidFill>
                          <a:srgbClr val="0066FF"/>
                        </a:solidFill>
                      </a:endParaRPr>
                    </a:p>
                  </a:txBody>
                  <a:tcPr marL="0" marR="0" marT="0" marB="0" anchor="ctr">
                    <a:lnL w="12700" cmpd="sng">
                      <a:noFill/>
                    </a:lnL>
                    <a:lnR w="952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accent1">
                        <a:lumMod val="20000"/>
                        <a:lumOff val="80000"/>
                      </a:schemeClr>
                    </a:solidFill>
                  </a:tcPr>
                </a:tc>
                <a:tc>
                  <a:txBody>
                    <a:bodyPr/>
                    <a:lstStyle/>
                    <a:p>
                      <a:pPr marL="109275" lvl="1" indent="0" algn="l" defTabSz="914400" rtl="0" eaLnBrk="1" fontAlgn="base" latinLnBrk="0" hangingPunct="1">
                        <a:lnSpc>
                          <a:spcPts val="2000"/>
                        </a:lnSpc>
                        <a:spcBef>
                          <a:spcPct val="0"/>
                        </a:spcBef>
                        <a:spcAft>
                          <a:spcPts val="0"/>
                        </a:spcAft>
                        <a:buClr>
                          <a:srgbClr val="3366FF"/>
                        </a:buClr>
                        <a:buSzPct val="120000"/>
                        <a:buFont typeface="Wingdings" pitchFamily="2" charset="2"/>
                        <a:buNone/>
                        <a:tabLst>
                          <a:tab pos="714375" algn="l"/>
                        </a:tabLst>
                      </a:pPr>
                      <a:r>
                        <a:rPr lang="en-US" sz="2000" b="0" kern="1200" spc="0" baseline="0" noProof="0" dirty="0" smtClean="0">
                          <a:solidFill>
                            <a:srgbClr val="0033CC"/>
                          </a:solidFill>
                          <a:latin typeface="+mn-lt"/>
                          <a:ea typeface="Times New Roman" pitchFamily="18" charset="0"/>
                          <a:cs typeface="Arial" pitchFamily="34" charset="0"/>
                        </a:rPr>
                        <a:t>Adequate attention should be paid to the habits of ethnic and cultural minorities as well as those of indigenous people where applicable.  Their living patterns and habits of consumption of food and water could give rise to pathways and elevated exposure levels that are unanticipated by conventional analysis.</a:t>
                      </a:r>
                    </a:p>
                  </a:txBody>
                  <a:tcPr anchor="ctr">
                    <a:lnL w="9525"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Prostokąt 1"/>
          <p:cNvSpPr/>
          <p:nvPr/>
        </p:nvSpPr>
        <p:spPr>
          <a:xfrm>
            <a:off x="683568" y="1556792"/>
            <a:ext cx="7920880" cy="830997"/>
          </a:xfrm>
          <a:prstGeom prst="rect">
            <a:avLst/>
          </a:prstGeom>
        </p:spPr>
        <p:txBody>
          <a:bodyPr wrap="square">
            <a:spAutoFit/>
          </a:bodyPr>
          <a:lstStyle/>
          <a:p>
            <a:r>
              <a:rPr lang="en-US" sz="2400" b="1" dirty="0">
                <a:solidFill>
                  <a:schemeClr val="bg1">
                    <a:lumMod val="50000"/>
                  </a:schemeClr>
                </a:solidFill>
                <a:ea typeface="Tahoma" pitchFamily="34" charset="0"/>
                <a:cs typeface="Tahoma" pitchFamily="34" charset="0"/>
              </a:rPr>
              <a:t>An important concept of human radiation exposure is that of the ‘critical group’. </a:t>
            </a:r>
          </a:p>
        </p:txBody>
      </p:sp>
    </p:spTree>
    <p:extLst>
      <p:ext uri="{BB962C8B-B14F-4D97-AF65-F5344CB8AC3E}">
        <p14:creationId xmlns:p14="http://schemas.microsoft.com/office/powerpoint/2010/main" val="39506935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604448" y="836712"/>
            <a:ext cx="468000" cy="324000"/>
          </a:xfrm>
          <a:prstGeom prst="ellipse">
            <a:avLst/>
          </a:prstGeom>
          <a:ln>
            <a:solidFill>
              <a:schemeClr val="bg1">
                <a:lumMod val="75000"/>
              </a:schemeClr>
            </a:solidFill>
          </a:ln>
        </p:spPr>
        <p:txBody>
          <a:bodyPr lIns="0" tIns="0" rIns="0" bIns="0" anchor="ctr" anchorCtr="0"/>
          <a:lstStyle/>
          <a:p>
            <a:pPr algn="ctr"/>
            <a:fld id="{CE2184F6-B7EF-4020-A117-128689956E96}" type="slidenum">
              <a:rPr lang="pl-PL" sz="1400" b="1" smtClean="0"/>
              <a:pPr algn="ctr"/>
              <a:t>17</a:t>
            </a:fld>
            <a:endParaRPr lang="pl-PL" sz="1400" b="1" dirty="0"/>
          </a:p>
        </p:txBody>
      </p:sp>
      <p:sp>
        <p:nvSpPr>
          <p:cNvPr id="6" name="Rectangle 1"/>
          <p:cNvSpPr>
            <a:spLocks noChangeAspect="1" noChangeArrowheads="1"/>
          </p:cNvSpPr>
          <p:nvPr/>
        </p:nvSpPr>
        <p:spPr bwMode="auto">
          <a:xfrm>
            <a:off x="1339736" y="1052736"/>
            <a:ext cx="6904672" cy="481350"/>
          </a:xfrm>
          <a:prstGeom prst="rect">
            <a:avLst/>
          </a:prstGeom>
        </p:spPr>
        <p:txBody>
          <a:bodyPr wrap="square">
            <a:spAutoFit/>
          </a:bodyPr>
          <a:lstStyle/>
          <a:p>
            <a:pPr algn="ctr">
              <a:lnSpc>
                <a:spcPts val="3200"/>
              </a:lnSpc>
            </a:pPr>
            <a:r>
              <a:rPr lang="pl-PL" sz="2400" dirty="0" smtClean="0">
                <a:solidFill>
                  <a:srgbClr val="0066FF"/>
                </a:solidFill>
                <a:latin typeface="+mj-lt"/>
                <a:ea typeface="Tahoma" pitchFamily="34" charset="0"/>
                <a:cs typeface="Tahoma" pitchFamily="34" charset="0"/>
              </a:rPr>
              <a:t>METHODOLOGY</a:t>
            </a:r>
          </a:p>
        </p:txBody>
      </p:sp>
      <p:graphicFrame>
        <p:nvGraphicFramePr>
          <p:cNvPr id="7" name="Tabela 6"/>
          <p:cNvGraphicFramePr>
            <a:graphicFrameLocks noGrp="1"/>
          </p:cNvGraphicFramePr>
          <p:nvPr>
            <p:extLst>
              <p:ext uri="{D42A27DB-BD31-4B8C-83A1-F6EECF244321}">
                <p14:modId xmlns:p14="http://schemas.microsoft.com/office/powerpoint/2010/main" val="1464387024"/>
              </p:ext>
            </p:extLst>
          </p:nvPr>
        </p:nvGraphicFramePr>
        <p:xfrm>
          <a:off x="678533" y="2805008"/>
          <a:ext cx="7920000" cy="2160240"/>
        </p:xfrm>
        <a:graphic>
          <a:graphicData uri="http://schemas.openxmlformats.org/drawingml/2006/table">
            <a:tbl>
              <a:tblPr firstRow="1" bandRow="1">
                <a:tableStyleId>{5C22544A-7EE6-4342-B048-85BDC9FD1C3A}</a:tableStyleId>
              </a:tblPr>
              <a:tblGrid>
                <a:gridCol w="92969"/>
                <a:gridCol w="168128"/>
                <a:gridCol w="7658903"/>
              </a:tblGrid>
              <a:tr h="432048">
                <a:tc>
                  <a:txBody>
                    <a:bodyPr/>
                    <a:lstStyle/>
                    <a:p>
                      <a:endParaRPr lang="en-US" dirty="0"/>
                    </a:p>
                  </a:txBody>
                  <a:tcPr marL="0" marR="0" marT="0" marB="0">
                    <a:lnL w="9525" cap="flat" cmpd="sng" algn="ctr">
                      <a:solidFill>
                        <a:schemeClr val="tx1">
                          <a:lumMod val="65000"/>
                          <a:lumOff val="35000"/>
                        </a:schemeClr>
                      </a:solid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66FF"/>
                          </a:solidFill>
                          <a:sym typeface="Webdings"/>
                        </a:rPr>
                        <a:t></a:t>
                      </a:r>
                      <a:endParaRPr lang="en-US" sz="1400" dirty="0" smtClean="0">
                        <a:solidFill>
                          <a:srgbClr val="0066FF"/>
                        </a:solidFill>
                      </a:endParaRPr>
                    </a:p>
                    <a:p>
                      <a:pPr algn="l"/>
                      <a:endParaRPr lang="en-US" sz="1400" dirty="0">
                        <a:solidFill>
                          <a:srgbClr val="0066FF"/>
                        </a:solidFill>
                      </a:endParaRPr>
                    </a:p>
                  </a:txBody>
                  <a:tcPr marL="0" marR="0" marT="0" marB="0" anchor="ctr">
                    <a:lnL w="12700" cmpd="sng">
                      <a:noFill/>
                    </a:lnL>
                    <a:lnR w="952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accent1">
                        <a:lumMod val="20000"/>
                        <a:lumOff val="80000"/>
                      </a:schemeClr>
                    </a:solidFill>
                  </a:tcPr>
                </a:tc>
                <a:tc>
                  <a:txBody>
                    <a:bodyPr/>
                    <a:lstStyle/>
                    <a:p>
                      <a:pPr marL="109275" lvl="1" indent="0" algn="l" defTabSz="914400" rtl="0" eaLnBrk="1" fontAlgn="base" latinLnBrk="0" hangingPunct="1">
                        <a:lnSpc>
                          <a:spcPts val="2000"/>
                        </a:lnSpc>
                        <a:spcBef>
                          <a:spcPct val="0"/>
                        </a:spcBef>
                        <a:spcAft>
                          <a:spcPts val="0"/>
                        </a:spcAft>
                        <a:buClr>
                          <a:srgbClr val="3366FF"/>
                        </a:buClr>
                        <a:buSzPct val="120000"/>
                        <a:buFont typeface="Wingdings" pitchFamily="2" charset="2"/>
                        <a:buNone/>
                        <a:tabLst>
                          <a:tab pos="714375" algn="l"/>
                        </a:tabLst>
                      </a:pPr>
                      <a:r>
                        <a:rPr lang="en-US" sz="2000" b="0" kern="1200" spc="0" baseline="0" noProof="0" dirty="0" smtClean="0">
                          <a:solidFill>
                            <a:srgbClr val="0033CC"/>
                          </a:solidFill>
                          <a:latin typeface="+mn-lt"/>
                          <a:ea typeface="Times New Roman" pitchFamily="18" charset="0"/>
                          <a:cs typeface="Arial" pitchFamily="34" charset="0"/>
                        </a:rPr>
                        <a:t>Prevailing wind direction  </a:t>
                      </a:r>
                    </a:p>
                  </a:txBody>
                  <a:tcPr anchor="ctr">
                    <a:lnL w="9525"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r h="432048">
                <a:tc>
                  <a:txBody>
                    <a:bodyPr/>
                    <a:lstStyle/>
                    <a:p>
                      <a:endParaRPr lang="en-US" dirty="0"/>
                    </a:p>
                  </a:txBody>
                  <a:tcPr marL="0" marR="0" marT="0" marB="0">
                    <a:lnL w="9525" cap="flat" cmpd="sng" algn="ctr">
                      <a:solidFill>
                        <a:schemeClr val="tx1">
                          <a:lumMod val="65000"/>
                          <a:lumOff val="35000"/>
                        </a:schemeClr>
                      </a:solid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66FF"/>
                          </a:solidFill>
                          <a:sym typeface="Webdings"/>
                        </a:rPr>
                        <a:t></a:t>
                      </a:r>
                      <a:endParaRPr lang="en-US" sz="1400" dirty="0" smtClean="0">
                        <a:solidFill>
                          <a:srgbClr val="0066FF"/>
                        </a:solidFill>
                      </a:endParaRPr>
                    </a:p>
                    <a:p>
                      <a:pPr algn="l"/>
                      <a:endParaRPr lang="en-US" sz="1400" dirty="0">
                        <a:solidFill>
                          <a:srgbClr val="0066FF"/>
                        </a:solidFill>
                      </a:endParaRPr>
                    </a:p>
                  </a:txBody>
                  <a:tcPr marL="0" marR="0" marT="0" marB="0" anchor="ctr">
                    <a:lnL w="12700" cmpd="sng">
                      <a:noFill/>
                    </a:lnL>
                    <a:lnR w="952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accent1">
                        <a:lumMod val="20000"/>
                        <a:lumOff val="80000"/>
                      </a:schemeClr>
                    </a:solidFill>
                  </a:tcPr>
                </a:tc>
                <a:tc>
                  <a:txBody>
                    <a:bodyPr/>
                    <a:lstStyle/>
                    <a:p>
                      <a:pPr marL="109275" lvl="1" indent="0" algn="l" defTabSz="914400" rtl="0" eaLnBrk="1" fontAlgn="base" latinLnBrk="0" hangingPunct="1">
                        <a:lnSpc>
                          <a:spcPts val="2000"/>
                        </a:lnSpc>
                        <a:spcBef>
                          <a:spcPct val="0"/>
                        </a:spcBef>
                        <a:spcAft>
                          <a:spcPts val="0"/>
                        </a:spcAft>
                        <a:buClr>
                          <a:srgbClr val="3366FF"/>
                        </a:buClr>
                        <a:buSzPct val="120000"/>
                        <a:buFont typeface="Wingdings" pitchFamily="2" charset="2"/>
                        <a:buNone/>
                        <a:tabLst>
                          <a:tab pos="714375" algn="l"/>
                        </a:tabLst>
                      </a:pPr>
                      <a:r>
                        <a:rPr lang="en-US" sz="2000" b="0" kern="1200" spc="0" baseline="0" noProof="0" dirty="0" smtClean="0">
                          <a:solidFill>
                            <a:srgbClr val="0033CC"/>
                          </a:solidFill>
                          <a:latin typeface="+mn-lt"/>
                          <a:ea typeface="Times New Roman" pitchFamily="18" charset="0"/>
                          <a:cs typeface="Arial" pitchFamily="34" charset="0"/>
                        </a:rPr>
                        <a:t>Meteorological variations.</a:t>
                      </a:r>
                    </a:p>
                  </a:txBody>
                  <a:tcPr anchor="ctr">
                    <a:lnL w="9525"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r h="432048">
                <a:tc>
                  <a:txBody>
                    <a:bodyPr/>
                    <a:lstStyle/>
                    <a:p>
                      <a:endParaRPr lang="en-US" dirty="0"/>
                    </a:p>
                  </a:txBody>
                  <a:tcPr marL="0" marR="0" marT="0" marB="0">
                    <a:lnL w="9525" cap="flat" cmpd="sng" algn="ctr">
                      <a:solidFill>
                        <a:schemeClr val="tx1">
                          <a:lumMod val="65000"/>
                          <a:lumOff val="35000"/>
                        </a:schemeClr>
                      </a:solid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66FF"/>
                          </a:solidFill>
                          <a:sym typeface="Webdings"/>
                        </a:rPr>
                        <a:t></a:t>
                      </a:r>
                      <a:endParaRPr lang="en-US" sz="1400" dirty="0" smtClean="0">
                        <a:solidFill>
                          <a:srgbClr val="0066FF"/>
                        </a:solidFill>
                      </a:endParaRPr>
                    </a:p>
                    <a:p>
                      <a:pPr algn="l"/>
                      <a:endParaRPr lang="en-US" sz="1400" dirty="0">
                        <a:solidFill>
                          <a:srgbClr val="0066FF"/>
                        </a:solidFill>
                      </a:endParaRPr>
                    </a:p>
                  </a:txBody>
                  <a:tcPr marL="0" marR="0" marT="0" marB="0" anchor="ctr">
                    <a:lnL w="12700" cmpd="sng">
                      <a:noFill/>
                    </a:lnL>
                    <a:lnR w="952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accent1">
                        <a:lumMod val="20000"/>
                        <a:lumOff val="80000"/>
                      </a:schemeClr>
                    </a:solidFill>
                  </a:tcPr>
                </a:tc>
                <a:tc>
                  <a:txBody>
                    <a:bodyPr/>
                    <a:lstStyle/>
                    <a:p>
                      <a:pPr marL="109275" lvl="1" indent="0" algn="l" defTabSz="914400" rtl="0" eaLnBrk="1" fontAlgn="base" latinLnBrk="0" hangingPunct="1">
                        <a:lnSpc>
                          <a:spcPts val="2000"/>
                        </a:lnSpc>
                        <a:spcBef>
                          <a:spcPct val="0"/>
                        </a:spcBef>
                        <a:spcAft>
                          <a:spcPts val="0"/>
                        </a:spcAft>
                        <a:buClr>
                          <a:srgbClr val="3366FF"/>
                        </a:buClr>
                        <a:buSzPct val="120000"/>
                        <a:buFont typeface="Wingdings" pitchFamily="2" charset="2"/>
                        <a:buNone/>
                        <a:tabLst>
                          <a:tab pos="714375" algn="l"/>
                        </a:tabLst>
                      </a:pPr>
                      <a:r>
                        <a:rPr lang="en-US" sz="2000" b="0" kern="1200" spc="0" baseline="0" noProof="0" dirty="0" smtClean="0">
                          <a:solidFill>
                            <a:srgbClr val="0033CC"/>
                          </a:solidFill>
                          <a:latin typeface="+mn-lt"/>
                          <a:ea typeface="Times New Roman" pitchFamily="18" charset="0"/>
                          <a:cs typeface="Arial" pitchFamily="34" charset="0"/>
                        </a:rPr>
                        <a:t>Current and future land use.</a:t>
                      </a:r>
                    </a:p>
                  </a:txBody>
                  <a:tcPr anchor="ctr">
                    <a:lnL w="9525"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r h="432048">
                <a:tc>
                  <a:txBody>
                    <a:bodyPr/>
                    <a:lstStyle/>
                    <a:p>
                      <a:endParaRPr lang="en-US" dirty="0"/>
                    </a:p>
                  </a:txBody>
                  <a:tcPr marL="0" marR="0" marT="0" marB="0">
                    <a:lnL w="9525" cap="flat" cmpd="sng" algn="ctr">
                      <a:solidFill>
                        <a:schemeClr val="tx1">
                          <a:lumMod val="65000"/>
                          <a:lumOff val="35000"/>
                        </a:schemeClr>
                      </a:solid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smtClean="0">
                          <a:solidFill>
                            <a:srgbClr val="0066FF"/>
                          </a:solidFill>
                          <a:sym typeface="Webdings"/>
                        </a:rPr>
                        <a:t></a:t>
                      </a:r>
                      <a:endParaRPr lang="en-US" sz="1400" dirty="0" smtClean="0">
                        <a:solidFill>
                          <a:srgbClr val="0066FF"/>
                        </a:solidFill>
                      </a:endParaRPr>
                    </a:p>
                  </a:txBody>
                  <a:tcPr marL="0" marR="0" marT="0" marB="0" anchor="ctr">
                    <a:lnL w="12700" cmpd="sng">
                      <a:noFill/>
                    </a:lnL>
                    <a:lnR w="952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accent1">
                        <a:lumMod val="20000"/>
                        <a:lumOff val="80000"/>
                      </a:schemeClr>
                    </a:solidFill>
                  </a:tcPr>
                </a:tc>
                <a:tc>
                  <a:txBody>
                    <a:bodyPr/>
                    <a:lstStyle/>
                    <a:p>
                      <a:pPr marL="109275" lvl="1" indent="0" algn="l" defTabSz="914400" rtl="0" eaLnBrk="1" fontAlgn="base" latinLnBrk="0" hangingPunct="1">
                        <a:lnSpc>
                          <a:spcPts val="2000"/>
                        </a:lnSpc>
                        <a:spcBef>
                          <a:spcPct val="0"/>
                        </a:spcBef>
                        <a:spcAft>
                          <a:spcPts val="0"/>
                        </a:spcAft>
                        <a:buClr>
                          <a:srgbClr val="3366FF"/>
                        </a:buClr>
                        <a:buSzPct val="120000"/>
                        <a:buFont typeface="Wingdings" pitchFamily="2" charset="2"/>
                        <a:buNone/>
                        <a:tabLst>
                          <a:tab pos="714375" algn="l"/>
                        </a:tabLst>
                      </a:pPr>
                      <a:r>
                        <a:rPr lang="en-US" sz="2000" b="0" kern="1200" spc="0" baseline="0" noProof="0" dirty="0" smtClean="0">
                          <a:solidFill>
                            <a:srgbClr val="0033CC"/>
                          </a:solidFill>
                          <a:latin typeface="+mn-lt"/>
                          <a:ea typeface="Times New Roman" pitchFamily="18" charset="0"/>
                          <a:cs typeface="Arial" pitchFamily="34" charset="0"/>
                        </a:rPr>
                        <a:t>Agricultural practices.</a:t>
                      </a:r>
                    </a:p>
                  </a:txBody>
                  <a:tcPr anchor="ctr">
                    <a:lnL w="9525"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r h="432048">
                <a:tc>
                  <a:txBody>
                    <a:bodyPr/>
                    <a:lstStyle/>
                    <a:p>
                      <a:endParaRPr lang="en-US" dirty="0"/>
                    </a:p>
                  </a:txBody>
                  <a:tcPr marL="0" marR="0" marT="0" marB="0">
                    <a:lnL w="9525" cap="flat" cmpd="sng" algn="ctr">
                      <a:solidFill>
                        <a:schemeClr val="tx1">
                          <a:lumMod val="65000"/>
                          <a:lumOff val="35000"/>
                        </a:schemeClr>
                      </a:solid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66FF"/>
                          </a:solidFill>
                          <a:sym typeface="Webdings"/>
                        </a:rPr>
                        <a:t></a:t>
                      </a:r>
                      <a:endParaRPr lang="en-US" sz="1400" dirty="0" smtClean="0">
                        <a:solidFill>
                          <a:srgbClr val="0066FF"/>
                        </a:solidFill>
                      </a:endParaRPr>
                    </a:p>
                  </a:txBody>
                  <a:tcPr marL="0" marR="0" marT="0" marB="0" anchor="ctr">
                    <a:lnL w="12700" cmpd="sng">
                      <a:noFill/>
                    </a:lnL>
                    <a:lnR w="952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accent1">
                        <a:lumMod val="20000"/>
                        <a:lumOff val="80000"/>
                      </a:schemeClr>
                    </a:solidFill>
                  </a:tcPr>
                </a:tc>
                <a:tc>
                  <a:txBody>
                    <a:bodyPr/>
                    <a:lstStyle/>
                    <a:p>
                      <a:pPr marL="109275" lvl="1" indent="0" algn="l" defTabSz="914400" rtl="0" eaLnBrk="1" fontAlgn="base" latinLnBrk="0" hangingPunct="1">
                        <a:lnSpc>
                          <a:spcPts val="2000"/>
                        </a:lnSpc>
                        <a:spcBef>
                          <a:spcPct val="0"/>
                        </a:spcBef>
                        <a:spcAft>
                          <a:spcPts val="0"/>
                        </a:spcAft>
                        <a:buClr>
                          <a:srgbClr val="3366FF"/>
                        </a:buClr>
                        <a:buSzPct val="120000"/>
                        <a:buFont typeface="Wingdings" pitchFamily="2" charset="2"/>
                        <a:buNone/>
                        <a:tabLst>
                          <a:tab pos="714375" algn="l"/>
                        </a:tabLst>
                      </a:pPr>
                      <a:r>
                        <a:rPr lang="en-US" sz="2000" b="0" kern="1200" spc="0" baseline="0" noProof="0" dirty="0" smtClean="0">
                          <a:solidFill>
                            <a:srgbClr val="0033CC"/>
                          </a:solidFill>
                          <a:latin typeface="+mn-lt"/>
                          <a:ea typeface="Times New Roman" pitchFamily="18" charset="0"/>
                          <a:cs typeface="Arial" pitchFamily="34" charset="0"/>
                        </a:rPr>
                        <a:t>Soil and hydrological properties.</a:t>
                      </a:r>
                    </a:p>
                  </a:txBody>
                  <a:tcPr anchor="ctr">
                    <a:lnL w="9525"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Prostokąt 1"/>
          <p:cNvSpPr/>
          <p:nvPr/>
        </p:nvSpPr>
        <p:spPr>
          <a:xfrm>
            <a:off x="683568" y="1556792"/>
            <a:ext cx="7920880" cy="1200329"/>
          </a:xfrm>
          <a:prstGeom prst="rect">
            <a:avLst/>
          </a:prstGeom>
        </p:spPr>
        <p:txBody>
          <a:bodyPr wrap="square">
            <a:spAutoFit/>
          </a:bodyPr>
          <a:lstStyle/>
          <a:p>
            <a:r>
              <a:rPr lang="en-US" sz="2400" b="1" dirty="0">
                <a:solidFill>
                  <a:schemeClr val="bg1">
                    <a:lumMod val="50000"/>
                  </a:schemeClr>
                </a:solidFill>
                <a:ea typeface="Tahoma" pitchFamily="34" charset="0"/>
                <a:cs typeface="Tahoma" pitchFamily="34" charset="0"/>
              </a:rPr>
              <a:t>In the design of an environmental monitoring program, the environmental characteristics in the vicinity of a facility that need to be taken into account include, as appropriate:</a:t>
            </a:r>
          </a:p>
        </p:txBody>
      </p:sp>
    </p:spTree>
    <p:extLst>
      <p:ext uri="{BB962C8B-B14F-4D97-AF65-F5344CB8AC3E}">
        <p14:creationId xmlns:p14="http://schemas.microsoft.com/office/powerpoint/2010/main" val="28566271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604448" y="836712"/>
            <a:ext cx="468000" cy="324000"/>
          </a:xfrm>
          <a:prstGeom prst="ellipse">
            <a:avLst/>
          </a:prstGeom>
          <a:ln>
            <a:solidFill>
              <a:schemeClr val="bg1">
                <a:lumMod val="75000"/>
              </a:schemeClr>
            </a:solidFill>
          </a:ln>
        </p:spPr>
        <p:txBody>
          <a:bodyPr lIns="0" tIns="0" rIns="0" bIns="0" anchor="ctr" anchorCtr="0"/>
          <a:lstStyle/>
          <a:p>
            <a:pPr algn="ctr"/>
            <a:fld id="{CE2184F6-B7EF-4020-A117-128689956E96}" type="slidenum">
              <a:rPr lang="pl-PL" sz="1400" b="1" smtClean="0"/>
              <a:pPr algn="ctr"/>
              <a:t>18</a:t>
            </a:fld>
            <a:endParaRPr lang="pl-PL" sz="1400" b="1" dirty="0"/>
          </a:p>
        </p:txBody>
      </p:sp>
      <p:sp>
        <p:nvSpPr>
          <p:cNvPr id="6" name="Rectangle 1"/>
          <p:cNvSpPr>
            <a:spLocks noChangeAspect="1" noChangeArrowheads="1"/>
          </p:cNvSpPr>
          <p:nvPr/>
        </p:nvSpPr>
        <p:spPr bwMode="auto">
          <a:xfrm>
            <a:off x="1339736" y="1052736"/>
            <a:ext cx="6904672" cy="481350"/>
          </a:xfrm>
          <a:prstGeom prst="rect">
            <a:avLst/>
          </a:prstGeom>
        </p:spPr>
        <p:txBody>
          <a:bodyPr wrap="square">
            <a:spAutoFit/>
          </a:bodyPr>
          <a:lstStyle/>
          <a:p>
            <a:pPr algn="ctr">
              <a:lnSpc>
                <a:spcPts val="3200"/>
              </a:lnSpc>
            </a:pPr>
            <a:r>
              <a:rPr lang="pl-PL" sz="2400" dirty="0" smtClean="0">
                <a:solidFill>
                  <a:srgbClr val="0066FF"/>
                </a:solidFill>
                <a:latin typeface="+mj-lt"/>
                <a:ea typeface="Tahoma" pitchFamily="34" charset="0"/>
                <a:cs typeface="Tahoma" pitchFamily="34" charset="0"/>
              </a:rPr>
              <a:t>METHODOLOGY</a:t>
            </a:r>
          </a:p>
        </p:txBody>
      </p:sp>
      <mc:AlternateContent xmlns:mc="http://schemas.openxmlformats.org/markup-compatibility/2006" xmlns:a14="http://schemas.microsoft.com/office/drawing/2010/main">
        <mc:Choice Requires="a14">
          <p:graphicFrame>
            <p:nvGraphicFramePr>
              <p:cNvPr id="7" name="Tabela 6"/>
              <p:cNvGraphicFramePr>
                <a:graphicFrameLocks noGrp="1"/>
              </p:cNvGraphicFramePr>
              <p:nvPr>
                <p:extLst>
                  <p:ext uri="{D42A27DB-BD31-4B8C-83A1-F6EECF244321}">
                    <p14:modId xmlns:p14="http://schemas.microsoft.com/office/powerpoint/2010/main" val="2465482852"/>
                  </p:ext>
                </p:extLst>
              </p:nvPr>
            </p:nvGraphicFramePr>
            <p:xfrm>
              <a:off x="832072" y="2276872"/>
              <a:ext cx="7920000" cy="3635856"/>
            </p:xfrm>
            <a:graphic>
              <a:graphicData uri="http://schemas.openxmlformats.org/drawingml/2006/table">
                <a:tbl>
                  <a:tblPr firstRow="1" bandRow="1">
                    <a:tableStyleId>{5C22544A-7EE6-4342-B048-85BDC9FD1C3A}</a:tableStyleId>
                  </a:tblPr>
                  <a:tblGrid>
                    <a:gridCol w="92969"/>
                    <a:gridCol w="168128"/>
                    <a:gridCol w="7658903"/>
                  </a:tblGrid>
                  <a:tr h="432048">
                    <a:tc>
                      <a:txBody>
                        <a:bodyPr/>
                        <a:lstStyle/>
                        <a:p>
                          <a:endParaRPr lang="en-US" dirty="0"/>
                        </a:p>
                      </a:txBody>
                      <a:tcPr marL="0" marR="0" marT="0" marB="0">
                        <a:lnL w="9525" cap="flat" cmpd="sng" algn="ctr">
                          <a:solidFill>
                            <a:schemeClr val="tx1">
                              <a:lumMod val="65000"/>
                              <a:lumOff val="35000"/>
                            </a:schemeClr>
                          </a:solid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66FF"/>
                              </a:solidFill>
                              <a:sym typeface="Webdings"/>
                            </a:rPr>
                            <a:t></a:t>
                          </a:r>
                          <a:endParaRPr lang="en-US" sz="1400" dirty="0" smtClean="0">
                            <a:solidFill>
                              <a:srgbClr val="0066FF"/>
                            </a:solidFill>
                          </a:endParaRPr>
                        </a:p>
                        <a:p>
                          <a:pPr algn="l"/>
                          <a:endParaRPr lang="en-US" sz="1400" dirty="0">
                            <a:solidFill>
                              <a:srgbClr val="0066FF"/>
                            </a:solidFill>
                          </a:endParaRPr>
                        </a:p>
                      </a:txBody>
                      <a:tcPr marL="0" marR="0" marT="0" marB="0" anchor="ctr">
                        <a:lnL w="12700" cmpd="sng">
                          <a:noFill/>
                        </a:lnL>
                        <a:lnR w="952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accent1">
                            <a:lumMod val="20000"/>
                            <a:lumOff val="80000"/>
                          </a:schemeClr>
                        </a:solidFill>
                      </a:tcPr>
                    </a:tc>
                    <a:tc>
                      <a:txBody>
                        <a:bodyPr/>
                        <a:lstStyle/>
                        <a:p>
                          <a:pPr marL="109275" lvl="1" indent="0" algn="l" defTabSz="914400" rtl="0" eaLnBrk="1" fontAlgn="base" latinLnBrk="0" hangingPunct="1">
                            <a:lnSpc>
                              <a:spcPts val="1800"/>
                            </a:lnSpc>
                            <a:spcBef>
                              <a:spcPct val="0"/>
                            </a:spcBef>
                            <a:spcAft>
                              <a:spcPts val="0"/>
                            </a:spcAft>
                            <a:buClr>
                              <a:srgbClr val="3366FF"/>
                            </a:buClr>
                            <a:buSzPct val="120000"/>
                            <a:buFont typeface="Wingdings" pitchFamily="2" charset="2"/>
                            <a:buNone/>
                            <a:tabLst>
                              <a:tab pos="714375" algn="l"/>
                            </a:tabLst>
                          </a:pPr>
                          <a:r>
                            <a:rPr lang="en-US" sz="1600" b="0" kern="1200" spc="0" baseline="0" noProof="0" dirty="0" smtClean="0">
                              <a:solidFill>
                                <a:schemeClr val="tx1">
                                  <a:lumMod val="65000"/>
                                  <a:lumOff val="35000"/>
                                </a:schemeClr>
                              </a:solidFill>
                              <a:latin typeface="+mn-lt"/>
                              <a:ea typeface="Times New Roman" pitchFamily="18" charset="0"/>
                              <a:cs typeface="Arial" pitchFamily="34" charset="0"/>
                            </a:rPr>
                            <a:t>The LLD is defined, for the purpose of </a:t>
                          </a:r>
                          <a:r>
                            <a:rPr lang="pl-PL" sz="1600" b="1" kern="1200" spc="0" baseline="0" noProof="0" dirty="0" err="1" smtClean="0">
                              <a:solidFill>
                                <a:schemeClr val="tx1">
                                  <a:lumMod val="65000"/>
                                  <a:lumOff val="35000"/>
                                </a:schemeClr>
                              </a:solidFill>
                              <a:effectLst/>
                              <a:latin typeface="+mn-lt"/>
                              <a:ea typeface="Times New Roman" pitchFamily="18" charset="0"/>
                              <a:cs typeface="Arial" pitchFamily="34" charset="0"/>
                            </a:rPr>
                            <a:t>seting</a:t>
                          </a:r>
                          <a:r>
                            <a:rPr lang="pl-PL" sz="1600" b="1" kern="1200" spc="0" baseline="0" noProof="0" dirty="0" smtClean="0">
                              <a:solidFill>
                                <a:schemeClr val="tx1">
                                  <a:lumMod val="65000"/>
                                  <a:lumOff val="35000"/>
                                </a:schemeClr>
                              </a:solidFill>
                              <a:effectLst/>
                              <a:latin typeface="+mn-lt"/>
                              <a:ea typeface="Times New Roman" pitchFamily="18" charset="0"/>
                              <a:cs typeface="Arial" pitchFamily="34" charset="0"/>
                            </a:rPr>
                            <a:t> the </a:t>
                          </a:r>
                          <a:r>
                            <a:rPr lang="pl-PL" sz="1600" b="1" kern="1200" spc="0" baseline="0" noProof="0" dirty="0" err="1" smtClean="0">
                              <a:solidFill>
                                <a:schemeClr val="tx1">
                                  <a:lumMod val="65000"/>
                                  <a:lumOff val="35000"/>
                                </a:schemeClr>
                              </a:solidFill>
                              <a:effectLst/>
                              <a:latin typeface="+mn-lt"/>
                              <a:ea typeface="Times New Roman" pitchFamily="18" charset="0"/>
                              <a:cs typeface="Arial" pitchFamily="34" charset="0"/>
                            </a:rPr>
                            <a:t>baseline</a:t>
                          </a:r>
                          <a:r>
                            <a:rPr lang="en-US" sz="1600" b="0" kern="1200" spc="0" baseline="0" noProof="0" dirty="0" smtClean="0">
                              <a:solidFill>
                                <a:schemeClr val="tx1">
                                  <a:lumMod val="65000"/>
                                  <a:lumOff val="35000"/>
                                </a:schemeClr>
                              </a:solidFill>
                              <a:latin typeface="+mn-lt"/>
                              <a:ea typeface="Times New Roman" pitchFamily="18" charset="0"/>
                              <a:cs typeface="Arial" pitchFamily="34" charset="0"/>
                            </a:rPr>
                            <a:t>, as the smallest concentration of radioactive material in a sample that will yield a net count above system background that will be detected with 95% probability with only 5% probability of falsely concluding that a blank observation represents a “real” signal. For a particular measurement system, which may include radiochemical separation:</a:t>
                          </a:r>
                        </a:p>
                      </a:txBody>
                      <a:tcPr anchor="ctr">
                        <a:lnL w="9525"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r h="709776">
                    <a:tc>
                      <a:txBody>
                        <a:bodyPr/>
                        <a:lstStyle/>
                        <a:p>
                          <a:endParaRPr lang="en-US" dirty="0"/>
                        </a:p>
                      </a:txBody>
                      <a:tcPr marL="0" marR="0" marT="0" marB="0">
                        <a:lnL w="9525" cap="flat" cmpd="sng" algn="ctr">
                          <a:solidFill>
                            <a:schemeClr val="tx1">
                              <a:lumMod val="65000"/>
                              <a:lumOff val="35000"/>
                            </a:schemeClr>
                          </a:solid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400" dirty="0">
                            <a:solidFill>
                              <a:srgbClr val="0066FF"/>
                            </a:solidFill>
                          </a:endParaRPr>
                        </a:p>
                      </a:txBody>
                      <a:tcPr marL="0" marR="0" marT="0" marB="0" anchor="ctr">
                        <a:lnL w="12700" cmpd="sng">
                          <a:noFill/>
                        </a:lnL>
                        <a:lnR w="952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accent1">
                            <a:lumMod val="20000"/>
                            <a:lumOff val="80000"/>
                          </a:schemeClr>
                        </a:solidFill>
                      </a:tcPr>
                    </a:tc>
                    <a:tc>
                      <a:txBody>
                        <a:bodyPr/>
                        <a:lstStyle/>
                        <a:p>
                          <a:pPr marL="109275" lvl="1" indent="0" algn="ctr" defTabSz="914400" rtl="0" eaLnBrk="1" fontAlgn="base" latinLnBrk="0" hangingPunct="1">
                            <a:lnSpc>
                              <a:spcPts val="2000"/>
                            </a:lnSpc>
                            <a:spcBef>
                              <a:spcPct val="0"/>
                            </a:spcBef>
                            <a:spcAft>
                              <a:spcPts val="0"/>
                            </a:spcAft>
                            <a:buClr>
                              <a:srgbClr val="3366FF"/>
                            </a:buClr>
                            <a:buSzPct val="120000"/>
                            <a:buFont typeface="Wingdings" pitchFamily="2" charset="2"/>
                            <a:buNone/>
                            <a:tabLst>
                              <a:tab pos="714375" algn="l"/>
                            </a:tabLst>
                          </a:pPr>
                          <a:r>
                            <a:rPr lang="pl-PL" sz="2000" b="0" kern="1200" spc="0" baseline="0" noProof="0" dirty="0" smtClean="0">
                              <a:solidFill>
                                <a:schemeClr val="tx1">
                                  <a:lumMod val="65000"/>
                                  <a:lumOff val="35000"/>
                                </a:schemeClr>
                              </a:solidFill>
                              <a:ea typeface="Times New Roman" pitchFamily="18" charset="0"/>
                              <a:cs typeface="Arial" pitchFamily="34" charset="0"/>
                            </a:rPr>
                            <a:t>LLD=</a:t>
                          </a:r>
                          <a14:m>
                            <m:oMath xmlns:m="http://schemas.openxmlformats.org/officeDocument/2006/math">
                              <m:f>
                                <m:fPr>
                                  <m:ctrlPr>
                                    <a:rPr lang="en-US" sz="2000" b="0" i="1" kern="1200" spc="0" baseline="0" noProof="0" smtClean="0">
                                      <a:solidFill>
                                        <a:schemeClr val="tx1">
                                          <a:lumMod val="65000"/>
                                          <a:lumOff val="35000"/>
                                        </a:schemeClr>
                                      </a:solidFill>
                                      <a:latin typeface="Cambria Math"/>
                                      <a:cs typeface="Arial" pitchFamily="34" charset="0"/>
                                    </a:rPr>
                                  </m:ctrlPr>
                                </m:fPr>
                                <m:num>
                                  <m:r>
                                    <a:rPr lang="pl-PL" sz="2000" b="0" i="1" kern="1200" spc="0" baseline="0" noProof="0" smtClean="0">
                                      <a:solidFill>
                                        <a:schemeClr val="tx1">
                                          <a:lumMod val="65000"/>
                                          <a:lumOff val="35000"/>
                                        </a:schemeClr>
                                      </a:solidFill>
                                      <a:latin typeface="Cambria Math"/>
                                      <a:cs typeface="Arial" pitchFamily="34" charset="0"/>
                                    </a:rPr>
                                    <m:t>4.66</m:t>
                                  </m:r>
                                  <m:r>
                                    <a:rPr lang="pl-PL" sz="2000" b="0" i="1" kern="1200" spc="0" baseline="0" noProof="0" smtClean="0">
                                      <a:solidFill>
                                        <a:schemeClr val="tx1">
                                          <a:lumMod val="65000"/>
                                          <a:lumOff val="35000"/>
                                        </a:schemeClr>
                                      </a:solidFill>
                                      <a:latin typeface="Cambria Math"/>
                                      <a:ea typeface="Cambria Math"/>
                                      <a:cs typeface="Arial" pitchFamily="34" charset="0"/>
                                    </a:rPr>
                                    <m:t>×</m:t>
                                  </m:r>
                                  <m:sSub>
                                    <m:sSubPr>
                                      <m:ctrlPr>
                                        <a:rPr lang="pl-PL" sz="2000" b="0" i="1" kern="1200" spc="0" baseline="0" noProof="0" smtClean="0">
                                          <a:solidFill>
                                            <a:schemeClr val="tx1">
                                              <a:lumMod val="65000"/>
                                              <a:lumOff val="35000"/>
                                            </a:schemeClr>
                                          </a:solidFill>
                                          <a:latin typeface="Cambria Math"/>
                                          <a:ea typeface="Cambria Math"/>
                                          <a:cs typeface="Arial" pitchFamily="34" charset="0"/>
                                        </a:rPr>
                                      </m:ctrlPr>
                                    </m:sSubPr>
                                    <m:e>
                                      <m:r>
                                        <a:rPr lang="pl-PL" sz="2000" b="0" i="1" kern="1200" spc="0" baseline="0" noProof="0" smtClean="0">
                                          <a:solidFill>
                                            <a:schemeClr val="tx1">
                                              <a:lumMod val="65000"/>
                                              <a:lumOff val="35000"/>
                                            </a:schemeClr>
                                          </a:solidFill>
                                          <a:latin typeface="Cambria Math"/>
                                          <a:ea typeface="Cambria Math"/>
                                          <a:cs typeface="Arial" pitchFamily="34" charset="0"/>
                                        </a:rPr>
                                        <m:t>𝑠</m:t>
                                      </m:r>
                                    </m:e>
                                    <m:sub>
                                      <m:r>
                                        <a:rPr lang="pl-PL" sz="2000" b="0" i="1" kern="1200" spc="0" baseline="0" noProof="0" smtClean="0">
                                          <a:solidFill>
                                            <a:schemeClr val="tx1">
                                              <a:lumMod val="65000"/>
                                              <a:lumOff val="35000"/>
                                            </a:schemeClr>
                                          </a:solidFill>
                                          <a:latin typeface="Cambria Math"/>
                                          <a:ea typeface="Cambria Math"/>
                                          <a:cs typeface="Arial" pitchFamily="34" charset="0"/>
                                        </a:rPr>
                                        <m:t>𝑏</m:t>
                                      </m:r>
                                    </m:sub>
                                  </m:sSub>
                                </m:num>
                                <m:den>
                                  <m:r>
                                    <a:rPr lang="en-US" sz="2000" b="0" i="1" kern="1200" spc="0" baseline="0" noProof="0" smtClean="0">
                                      <a:solidFill>
                                        <a:schemeClr val="tx1">
                                          <a:lumMod val="65000"/>
                                          <a:lumOff val="35000"/>
                                        </a:schemeClr>
                                      </a:solidFill>
                                      <a:latin typeface="Cambria Math"/>
                                      <a:ea typeface="Cambria Math"/>
                                      <a:cs typeface="Arial" pitchFamily="34" charset="0"/>
                                    </a:rPr>
                                    <m:t>𝜀</m:t>
                                  </m:r>
                                  <m:r>
                                    <a:rPr lang="en-US" sz="2000" b="0" i="1" kern="1200" spc="0" baseline="0" noProof="0" smtClean="0">
                                      <a:solidFill>
                                        <a:schemeClr val="tx1">
                                          <a:lumMod val="65000"/>
                                          <a:lumOff val="35000"/>
                                        </a:schemeClr>
                                      </a:solidFill>
                                      <a:latin typeface="Cambria Math"/>
                                      <a:ea typeface="Cambria Math"/>
                                      <a:cs typeface="Arial" pitchFamily="34" charset="0"/>
                                    </a:rPr>
                                    <m:t>×</m:t>
                                  </m:r>
                                  <m:r>
                                    <a:rPr lang="pl-PL" sz="2000" b="0" i="1" kern="1200" spc="0" baseline="0" noProof="0" smtClean="0">
                                      <a:solidFill>
                                        <a:schemeClr val="tx1">
                                          <a:lumMod val="65000"/>
                                          <a:lumOff val="35000"/>
                                        </a:schemeClr>
                                      </a:solidFill>
                                      <a:latin typeface="Cambria Math"/>
                                      <a:ea typeface="Cambria Math"/>
                                      <a:cs typeface="Arial" pitchFamily="34" charset="0"/>
                                    </a:rPr>
                                    <m:t>𝑉</m:t>
                                  </m:r>
                                  <m:r>
                                    <a:rPr lang="pl-PL" sz="2000" b="0" i="1" kern="1200" spc="0" baseline="0" noProof="0" smtClean="0">
                                      <a:solidFill>
                                        <a:schemeClr val="tx1">
                                          <a:lumMod val="65000"/>
                                          <a:lumOff val="35000"/>
                                        </a:schemeClr>
                                      </a:solidFill>
                                      <a:latin typeface="Cambria Math"/>
                                      <a:ea typeface="Cambria Math"/>
                                      <a:cs typeface="Arial" pitchFamily="34" charset="0"/>
                                    </a:rPr>
                                    <m:t>×</m:t>
                                  </m:r>
                                  <m:r>
                                    <a:rPr lang="pl-PL" sz="2000" b="0" i="1" kern="1200" spc="0" baseline="0" noProof="0" smtClean="0">
                                      <a:solidFill>
                                        <a:schemeClr val="tx1">
                                          <a:lumMod val="65000"/>
                                          <a:lumOff val="35000"/>
                                        </a:schemeClr>
                                      </a:solidFill>
                                      <a:latin typeface="Cambria Math"/>
                                      <a:ea typeface="Cambria Math"/>
                                      <a:cs typeface="Arial" pitchFamily="34" charset="0"/>
                                    </a:rPr>
                                    <m:t>𝑌</m:t>
                                  </m:r>
                                  <m:r>
                                    <a:rPr lang="pl-PL" sz="2000" b="0" i="1" kern="1200" spc="0" baseline="0" noProof="0" smtClean="0">
                                      <a:solidFill>
                                        <a:schemeClr val="tx1">
                                          <a:lumMod val="65000"/>
                                          <a:lumOff val="35000"/>
                                        </a:schemeClr>
                                      </a:solidFill>
                                      <a:latin typeface="Cambria Math"/>
                                      <a:ea typeface="Cambria Math"/>
                                      <a:cs typeface="Arial" pitchFamily="34" charset="0"/>
                                    </a:rPr>
                                    <m:t>×</m:t>
                                  </m:r>
                                  <m:r>
                                    <m:rPr>
                                      <m:sty m:val="p"/>
                                    </m:rPr>
                                    <a:rPr lang="pl-PL" sz="2000" b="0" i="0" kern="1200" spc="0" baseline="0" noProof="0" smtClean="0">
                                      <a:solidFill>
                                        <a:schemeClr val="tx1">
                                          <a:lumMod val="65000"/>
                                          <a:lumOff val="35000"/>
                                        </a:schemeClr>
                                      </a:solidFill>
                                      <a:latin typeface="Cambria Math"/>
                                      <a:ea typeface="Cambria Math"/>
                                      <a:cs typeface="Arial" pitchFamily="34" charset="0"/>
                                    </a:rPr>
                                    <m:t>exp</m:t>
                                  </m:r>
                                  <m:r>
                                    <a:rPr lang="pl-PL" sz="2000" b="0" i="1" kern="1200" spc="0" baseline="0" noProof="0" smtClean="0">
                                      <a:solidFill>
                                        <a:schemeClr val="tx1">
                                          <a:lumMod val="65000"/>
                                          <a:lumOff val="35000"/>
                                        </a:schemeClr>
                                      </a:solidFill>
                                      <a:latin typeface="Cambria Math"/>
                                      <a:ea typeface="Cambria Math"/>
                                      <a:cs typeface="Arial" pitchFamily="34" charset="0"/>
                                    </a:rPr>
                                    <m:t>⁡(−</m:t>
                                  </m:r>
                                  <m:r>
                                    <a:rPr lang="pl-PL" sz="2000" b="0" i="1" kern="1200" spc="0" baseline="0" noProof="0" smtClean="0">
                                      <a:solidFill>
                                        <a:schemeClr val="tx1">
                                          <a:lumMod val="65000"/>
                                          <a:lumOff val="35000"/>
                                        </a:schemeClr>
                                      </a:solidFill>
                                      <a:latin typeface="Cambria Math"/>
                                      <a:ea typeface="Cambria Math"/>
                                      <a:cs typeface="Arial" pitchFamily="34" charset="0"/>
                                    </a:rPr>
                                    <m:t>𝜆</m:t>
                                  </m:r>
                                  <m:r>
                                    <a:rPr lang="pl-PL" sz="2000" b="0" i="1" kern="1200" spc="0" baseline="0" noProof="0" smtClean="0">
                                      <a:solidFill>
                                        <a:schemeClr val="tx1">
                                          <a:lumMod val="65000"/>
                                          <a:lumOff val="35000"/>
                                        </a:schemeClr>
                                      </a:solidFill>
                                      <a:latin typeface="Cambria Math"/>
                                      <a:ea typeface="Cambria Math"/>
                                      <a:cs typeface="Arial" pitchFamily="34" charset="0"/>
                                    </a:rPr>
                                    <m:t>×∆</m:t>
                                  </m:r>
                                  <m:r>
                                    <a:rPr lang="pl-PL" sz="2000" b="0" i="1" kern="1200" spc="0" baseline="0" noProof="0" smtClean="0">
                                      <a:solidFill>
                                        <a:schemeClr val="tx1">
                                          <a:lumMod val="65000"/>
                                          <a:lumOff val="35000"/>
                                        </a:schemeClr>
                                      </a:solidFill>
                                      <a:latin typeface="Cambria Math"/>
                                      <a:ea typeface="Cambria Math"/>
                                      <a:cs typeface="Arial" pitchFamily="34" charset="0"/>
                                    </a:rPr>
                                    <m:t>𝑡</m:t>
                                  </m:r>
                                  <m:r>
                                    <a:rPr lang="pl-PL" sz="2000" b="0" i="1" kern="1200" spc="0" baseline="0" noProof="0" smtClean="0">
                                      <a:solidFill>
                                        <a:schemeClr val="tx1">
                                          <a:lumMod val="65000"/>
                                          <a:lumOff val="35000"/>
                                        </a:schemeClr>
                                      </a:solidFill>
                                      <a:latin typeface="Cambria Math"/>
                                      <a:ea typeface="Cambria Math"/>
                                      <a:cs typeface="Arial" pitchFamily="34" charset="0"/>
                                    </a:rPr>
                                    <m:t>)</m:t>
                                  </m:r>
                                </m:den>
                              </m:f>
                            </m:oMath>
                          </a14:m>
                          <a:endParaRPr lang="en-US" sz="2000" b="0" kern="1200" spc="0" baseline="0" noProof="0" dirty="0" smtClean="0">
                            <a:solidFill>
                              <a:schemeClr val="tx1">
                                <a:lumMod val="65000"/>
                                <a:lumOff val="35000"/>
                              </a:schemeClr>
                            </a:solidFill>
                            <a:latin typeface="+mn-lt"/>
                            <a:ea typeface="Times New Roman" pitchFamily="18" charset="0"/>
                            <a:cs typeface="Arial" pitchFamily="34" charset="0"/>
                          </a:endParaRPr>
                        </a:p>
                      </a:txBody>
                      <a:tcPr anchor="ctr">
                        <a:lnL w="9525"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r h="432048">
                    <a:tc>
                      <a:txBody>
                        <a:bodyPr/>
                        <a:lstStyle/>
                        <a:p>
                          <a:endParaRPr lang="en-US" dirty="0"/>
                        </a:p>
                      </a:txBody>
                      <a:tcPr marL="0" marR="0" marT="0" marB="0">
                        <a:lnL w="9525" cap="flat" cmpd="sng" algn="ctr">
                          <a:solidFill>
                            <a:schemeClr val="tx1">
                              <a:lumMod val="65000"/>
                              <a:lumOff val="35000"/>
                            </a:schemeClr>
                          </a:solid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400" dirty="0">
                            <a:solidFill>
                              <a:srgbClr val="0066FF"/>
                            </a:solidFill>
                          </a:endParaRPr>
                        </a:p>
                      </a:txBody>
                      <a:tcPr marL="0" marR="0" marT="0" marB="0" anchor="ctr">
                        <a:lnL w="12700" cmpd="sng">
                          <a:noFill/>
                        </a:lnL>
                        <a:lnR w="952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accent1">
                            <a:lumMod val="20000"/>
                            <a:lumOff val="80000"/>
                          </a:schemeClr>
                        </a:solidFill>
                      </a:tcPr>
                    </a:tc>
                    <a:tc>
                      <a:txBody>
                        <a:bodyPr/>
                        <a:lstStyle/>
                        <a:p>
                          <a:pPr marL="109275" lvl="1" indent="0" algn="l" defTabSz="914400" rtl="0" eaLnBrk="1" fontAlgn="base" latinLnBrk="0" hangingPunct="1">
                            <a:lnSpc>
                              <a:spcPts val="1400"/>
                            </a:lnSpc>
                            <a:spcBef>
                              <a:spcPct val="0"/>
                            </a:spcBef>
                            <a:spcAft>
                              <a:spcPts val="0"/>
                            </a:spcAft>
                            <a:buClr>
                              <a:srgbClr val="3366FF"/>
                            </a:buClr>
                            <a:buSzPct val="120000"/>
                            <a:buFont typeface="Wingdings" pitchFamily="2" charset="2"/>
                            <a:buNone/>
                            <a:tabLst>
                              <a:tab pos="714375" algn="l"/>
                            </a:tabLst>
                          </a:pPr>
                          <a:r>
                            <a:rPr lang="en-US" sz="1400" b="0" kern="1200" spc="0" baseline="0" noProof="0" dirty="0" smtClean="0">
                              <a:solidFill>
                                <a:schemeClr val="tx1">
                                  <a:lumMod val="65000"/>
                                  <a:lumOff val="35000"/>
                                </a:schemeClr>
                              </a:solidFill>
                              <a:latin typeface="+mn-lt"/>
                              <a:ea typeface="Times New Roman" pitchFamily="18" charset="0"/>
                              <a:cs typeface="Arial" pitchFamily="34" charset="0"/>
                            </a:rPr>
                            <a:t>LLD =	the “a priori” lower limit of detection (</a:t>
                          </a:r>
                          <a:r>
                            <a:rPr lang="pl-PL" sz="1400" b="0" kern="1200" spc="0" baseline="0" noProof="0" dirty="0" err="1" smtClean="0">
                              <a:solidFill>
                                <a:schemeClr val="tx1">
                                  <a:lumMod val="65000"/>
                                  <a:lumOff val="35000"/>
                                </a:schemeClr>
                              </a:solidFill>
                              <a:latin typeface="+mn-lt"/>
                              <a:ea typeface="Times New Roman" pitchFamily="18" charset="0"/>
                              <a:cs typeface="Arial" pitchFamily="34" charset="0"/>
                            </a:rPr>
                            <a:t>Bq</a:t>
                          </a:r>
                          <a:r>
                            <a:rPr lang="en-US" sz="1400" b="0" kern="1200" spc="0" baseline="0" noProof="0" dirty="0" smtClean="0">
                              <a:solidFill>
                                <a:schemeClr val="tx1">
                                  <a:lumMod val="65000"/>
                                  <a:lumOff val="35000"/>
                                </a:schemeClr>
                              </a:solidFill>
                              <a:latin typeface="+mn-lt"/>
                              <a:ea typeface="Times New Roman" pitchFamily="18" charset="0"/>
                              <a:cs typeface="Arial" pitchFamily="34" charset="0"/>
                            </a:rPr>
                            <a:t> per unit mass or volume)</a:t>
                          </a:r>
                        </a:p>
                        <a:p>
                          <a:pPr marL="714375" lvl="1" indent="-606425" algn="l" defTabSz="914400" rtl="0" eaLnBrk="1" fontAlgn="base" latinLnBrk="0" hangingPunct="1">
                            <a:lnSpc>
                              <a:spcPts val="1400"/>
                            </a:lnSpc>
                            <a:spcBef>
                              <a:spcPct val="0"/>
                            </a:spcBef>
                            <a:spcAft>
                              <a:spcPts val="0"/>
                            </a:spcAft>
                            <a:buClr>
                              <a:srgbClr val="3366FF"/>
                            </a:buClr>
                            <a:buSzPct val="120000"/>
                            <a:buFont typeface="Wingdings" pitchFamily="2" charset="2"/>
                            <a:buNone/>
                            <a:tabLst>
                              <a:tab pos="714375" algn="l"/>
                            </a:tabLst>
                          </a:pPr>
                          <a:r>
                            <a:rPr lang="pl-PL" sz="1400" b="0" kern="1200" spc="0" baseline="0" noProof="0" dirty="0" smtClean="0">
                              <a:solidFill>
                                <a:schemeClr val="tx1">
                                  <a:lumMod val="65000"/>
                                  <a:lumOff val="35000"/>
                                </a:schemeClr>
                              </a:solidFill>
                              <a:latin typeface="+mn-lt"/>
                              <a:ea typeface="Times New Roman" pitchFamily="18" charset="0"/>
                              <a:cs typeface="Arial" pitchFamily="34" charset="0"/>
                            </a:rPr>
                            <a:t>S</a:t>
                          </a:r>
                          <a:r>
                            <a:rPr lang="en-US" sz="1400" b="0" kern="1200" spc="0" baseline="0" noProof="0" dirty="0" smtClean="0">
                              <a:solidFill>
                                <a:schemeClr val="tx1">
                                  <a:lumMod val="65000"/>
                                  <a:lumOff val="35000"/>
                                </a:schemeClr>
                              </a:solidFill>
                              <a:latin typeface="+mn-lt"/>
                              <a:ea typeface="Times New Roman" pitchFamily="18" charset="0"/>
                              <a:cs typeface="Arial" pitchFamily="34" charset="0"/>
                            </a:rPr>
                            <a:t>b =	the standard deviation of the background counting rate or the counting rate of a blank sample as appropriate (counts per minute)</a:t>
                          </a:r>
                        </a:p>
                        <a:p>
                          <a:pPr marL="109275" lvl="1" indent="0" algn="l" defTabSz="914400" rtl="0" eaLnBrk="1" fontAlgn="base" latinLnBrk="0" hangingPunct="1">
                            <a:lnSpc>
                              <a:spcPts val="1400"/>
                            </a:lnSpc>
                            <a:spcBef>
                              <a:spcPct val="0"/>
                            </a:spcBef>
                            <a:spcAft>
                              <a:spcPts val="0"/>
                            </a:spcAft>
                            <a:buClr>
                              <a:srgbClr val="3366FF"/>
                            </a:buClr>
                            <a:buSzPct val="120000"/>
                            <a:buFont typeface="Wingdings" pitchFamily="2" charset="2"/>
                            <a:buNone/>
                            <a:tabLst>
                              <a:tab pos="714375" algn="l"/>
                            </a:tabLst>
                          </a:pPr>
                          <a:r>
                            <a:rPr lang="en-US" sz="1400" b="0" kern="1200" spc="0" baseline="0" noProof="0" dirty="0" smtClean="0">
                              <a:solidFill>
                                <a:schemeClr val="tx1">
                                  <a:lumMod val="65000"/>
                                  <a:lumOff val="35000"/>
                                </a:schemeClr>
                              </a:solidFill>
                              <a:latin typeface="+mn-lt"/>
                              <a:ea typeface="Times New Roman" pitchFamily="18" charset="0"/>
                              <a:cs typeface="Arial" pitchFamily="34" charset="0"/>
                              <a:sym typeface="Symbol"/>
                            </a:rPr>
                            <a:t></a:t>
                          </a:r>
                          <a:r>
                            <a:rPr lang="en-US" sz="1400" b="0" kern="1200" spc="0" baseline="0" noProof="0" dirty="0" smtClean="0">
                              <a:solidFill>
                                <a:schemeClr val="tx1">
                                  <a:lumMod val="65000"/>
                                  <a:lumOff val="35000"/>
                                </a:schemeClr>
                              </a:solidFill>
                              <a:latin typeface="+mn-lt"/>
                              <a:ea typeface="Times New Roman" pitchFamily="18" charset="0"/>
                              <a:cs typeface="Arial" pitchFamily="34" charset="0"/>
                            </a:rPr>
                            <a:t> =	the counting efficiency (counts per disintegration)</a:t>
                          </a:r>
                        </a:p>
                        <a:p>
                          <a:pPr marL="109275" lvl="1" indent="0" algn="l" defTabSz="914400" rtl="0" eaLnBrk="1" fontAlgn="base" latinLnBrk="0" hangingPunct="1">
                            <a:lnSpc>
                              <a:spcPts val="1400"/>
                            </a:lnSpc>
                            <a:spcBef>
                              <a:spcPct val="0"/>
                            </a:spcBef>
                            <a:spcAft>
                              <a:spcPts val="0"/>
                            </a:spcAft>
                            <a:buClr>
                              <a:srgbClr val="3366FF"/>
                            </a:buClr>
                            <a:buSzPct val="120000"/>
                            <a:buFont typeface="Wingdings" pitchFamily="2" charset="2"/>
                            <a:buNone/>
                            <a:tabLst>
                              <a:tab pos="714375" algn="l"/>
                            </a:tabLst>
                          </a:pPr>
                          <a:r>
                            <a:rPr lang="en-US" sz="1400" b="0" kern="1200" spc="0" baseline="0" noProof="0" dirty="0" smtClean="0">
                              <a:solidFill>
                                <a:schemeClr val="tx1">
                                  <a:lumMod val="65000"/>
                                  <a:lumOff val="35000"/>
                                </a:schemeClr>
                              </a:solidFill>
                              <a:latin typeface="+mn-lt"/>
                              <a:ea typeface="Times New Roman" pitchFamily="18" charset="0"/>
                              <a:cs typeface="Arial" pitchFamily="34" charset="0"/>
                            </a:rPr>
                            <a:t>V =	the sample size (units of mass or volume)</a:t>
                          </a:r>
                        </a:p>
                        <a:p>
                          <a:pPr marL="109275" lvl="1" indent="0" algn="l" defTabSz="914400" rtl="0" eaLnBrk="1" fontAlgn="base" latinLnBrk="0" hangingPunct="1">
                            <a:lnSpc>
                              <a:spcPts val="1400"/>
                            </a:lnSpc>
                            <a:spcBef>
                              <a:spcPct val="0"/>
                            </a:spcBef>
                            <a:spcAft>
                              <a:spcPts val="0"/>
                            </a:spcAft>
                            <a:buClr>
                              <a:srgbClr val="3366FF"/>
                            </a:buClr>
                            <a:buSzPct val="120000"/>
                            <a:buFont typeface="Wingdings" pitchFamily="2" charset="2"/>
                            <a:buNone/>
                            <a:tabLst>
                              <a:tab pos="714375" algn="l"/>
                            </a:tabLst>
                          </a:pPr>
                          <a:r>
                            <a:rPr lang="en-US" sz="1400" b="0" kern="1200" spc="0" baseline="0" noProof="0" dirty="0" smtClean="0">
                              <a:solidFill>
                                <a:schemeClr val="tx1">
                                  <a:lumMod val="65000"/>
                                  <a:lumOff val="35000"/>
                                </a:schemeClr>
                              </a:solidFill>
                              <a:latin typeface="+mn-lt"/>
                              <a:ea typeface="Times New Roman" pitchFamily="18" charset="0"/>
                              <a:cs typeface="Arial" pitchFamily="34" charset="0"/>
                            </a:rPr>
                            <a:t>Y =	the fractional chemical yield, when applicable</a:t>
                          </a:r>
                        </a:p>
                        <a:p>
                          <a:pPr marL="109275" lvl="1" indent="0" algn="l" defTabSz="914400" rtl="0" eaLnBrk="1" fontAlgn="base" latinLnBrk="0" hangingPunct="1">
                            <a:lnSpc>
                              <a:spcPts val="1400"/>
                            </a:lnSpc>
                            <a:spcBef>
                              <a:spcPct val="0"/>
                            </a:spcBef>
                            <a:spcAft>
                              <a:spcPts val="0"/>
                            </a:spcAft>
                            <a:buClr>
                              <a:srgbClr val="3366FF"/>
                            </a:buClr>
                            <a:buSzPct val="120000"/>
                            <a:buFont typeface="Wingdings" pitchFamily="2" charset="2"/>
                            <a:buNone/>
                            <a:tabLst>
                              <a:tab pos="714375" algn="l"/>
                            </a:tabLst>
                          </a:pPr>
                          <a:r>
                            <a:rPr lang="en-US" sz="1400" b="0" kern="1200" spc="0" baseline="0" noProof="0" dirty="0" smtClean="0">
                              <a:solidFill>
                                <a:schemeClr val="tx1">
                                  <a:lumMod val="65000"/>
                                  <a:lumOff val="35000"/>
                                </a:schemeClr>
                              </a:solidFill>
                              <a:latin typeface="+mn-lt"/>
                              <a:ea typeface="Times New Roman" pitchFamily="18" charset="0"/>
                              <a:cs typeface="Arial" pitchFamily="34" charset="0"/>
                            </a:rPr>
                            <a:t>λ =	the radioactive decay constant for the particular radionuclide (sec-1)</a:t>
                          </a:r>
                        </a:p>
                        <a:p>
                          <a:pPr marL="717550" lvl="1" indent="-631825" algn="l" defTabSz="914400" rtl="0" eaLnBrk="1" fontAlgn="base" latinLnBrk="0" hangingPunct="1">
                            <a:lnSpc>
                              <a:spcPts val="1400"/>
                            </a:lnSpc>
                            <a:spcBef>
                              <a:spcPct val="0"/>
                            </a:spcBef>
                            <a:spcAft>
                              <a:spcPts val="0"/>
                            </a:spcAft>
                            <a:buClr>
                              <a:srgbClr val="3366FF"/>
                            </a:buClr>
                            <a:buSzPct val="120000"/>
                            <a:buFont typeface="Wingdings" pitchFamily="2" charset="2"/>
                            <a:buNone/>
                            <a:tabLst>
                              <a:tab pos="714375" algn="l"/>
                            </a:tabLst>
                          </a:pPr>
                          <a:r>
                            <a:rPr lang="en-US" sz="1400" b="0" kern="1200" spc="0" baseline="0" noProof="0" dirty="0" err="1" smtClean="0">
                              <a:solidFill>
                                <a:schemeClr val="tx1">
                                  <a:lumMod val="65000"/>
                                  <a:lumOff val="35000"/>
                                </a:schemeClr>
                              </a:solidFill>
                              <a:latin typeface="+mn-lt"/>
                              <a:ea typeface="Times New Roman" pitchFamily="18" charset="0"/>
                              <a:cs typeface="Arial" pitchFamily="34" charset="0"/>
                            </a:rPr>
                            <a:t>Δt</a:t>
                          </a:r>
                          <a:r>
                            <a:rPr lang="en-US" sz="1400" b="0" kern="1200" spc="0" baseline="0" noProof="0" dirty="0" smtClean="0">
                              <a:solidFill>
                                <a:schemeClr val="tx1">
                                  <a:lumMod val="65000"/>
                                  <a:lumOff val="35000"/>
                                </a:schemeClr>
                              </a:solidFill>
                              <a:latin typeface="+mn-lt"/>
                              <a:ea typeface="Times New Roman" pitchFamily="18" charset="0"/>
                              <a:cs typeface="Arial" pitchFamily="34" charset="0"/>
                            </a:rPr>
                            <a:t> =	the elapsed time between the environmental collection or end of the sample collection period, and time of </a:t>
                          </a:r>
                          <a:r>
                            <a:rPr lang="pl-PL" sz="1400" b="0" kern="1200" spc="0" baseline="0" noProof="0" dirty="0" smtClean="0">
                              <a:solidFill>
                                <a:schemeClr val="tx1">
                                  <a:lumMod val="65000"/>
                                  <a:lumOff val="35000"/>
                                </a:schemeClr>
                              </a:solidFill>
                              <a:latin typeface="+mn-lt"/>
                              <a:ea typeface="Times New Roman" pitchFamily="18" charset="0"/>
                              <a:cs typeface="Arial" pitchFamily="34" charset="0"/>
                            </a:rPr>
                            <a:t> </a:t>
                          </a:r>
                          <a:r>
                            <a:rPr lang="en-US" sz="1400" b="0" kern="1200" spc="0" baseline="0" noProof="0" dirty="0" smtClean="0">
                              <a:solidFill>
                                <a:schemeClr val="tx1">
                                  <a:lumMod val="65000"/>
                                  <a:lumOff val="35000"/>
                                </a:schemeClr>
                              </a:solidFill>
                              <a:latin typeface="+mn-lt"/>
                              <a:ea typeface="Times New Roman" pitchFamily="18" charset="0"/>
                              <a:cs typeface="Arial" pitchFamily="34" charset="0"/>
                            </a:rPr>
                            <a:t>counting (sec)</a:t>
                          </a:r>
                        </a:p>
                      </a:txBody>
                      <a:tcPr anchor="ctr">
                        <a:lnL w="9525"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mc:Choice>
        <mc:Fallback xmlns="">
          <p:graphicFrame>
            <p:nvGraphicFramePr>
              <p:cNvPr id="7" name="Tabela 6"/>
              <p:cNvGraphicFramePr>
                <a:graphicFrameLocks noGrp="1"/>
              </p:cNvGraphicFramePr>
              <p:nvPr>
                <p:extLst>
                  <p:ext uri="{D42A27DB-BD31-4B8C-83A1-F6EECF244321}">
                    <p14:modId xmlns:p14="http://schemas.microsoft.com/office/powerpoint/2010/main" val="2465482852"/>
                  </p:ext>
                </p:extLst>
              </p:nvPr>
            </p:nvGraphicFramePr>
            <p:xfrm>
              <a:off x="832072" y="2276872"/>
              <a:ext cx="7920000" cy="3638333"/>
            </p:xfrm>
            <a:graphic>
              <a:graphicData uri="http://schemas.openxmlformats.org/drawingml/2006/table">
                <a:tbl>
                  <a:tblPr firstRow="1" bandRow="1">
                    <a:tableStyleId>{5C22544A-7EE6-4342-B048-85BDC9FD1C3A}</a:tableStyleId>
                  </a:tblPr>
                  <a:tblGrid>
                    <a:gridCol w="92969"/>
                    <a:gridCol w="168128"/>
                    <a:gridCol w="7658903"/>
                  </a:tblGrid>
                  <a:tr h="1234440">
                    <a:tc>
                      <a:txBody>
                        <a:bodyPr/>
                        <a:lstStyle/>
                        <a:p>
                          <a:endParaRPr lang="en-US" dirty="0"/>
                        </a:p>
                      </a:txBody>
                      <a:tcPr marL="0" marR="0" marT="0" marB="0">
                        <a:lnL w="9525" cap="flat" cmpd="sng" algn="ctr">
                          <a:solidFill>
                            <a:schemeClr val="tx1">
                              <a:lumMod val="65000"/>
                              <a:lumOff val="35000"/>
                            </a:schemeClr>
                          </a:solid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66FF"/>
                              </a:solidFill>
                              <a:sym typeface="Webdings"/>
                            </a:rPr>
                            <a:t></a:t>
                          </a:r>
                          <a:endParaRPr lang="en-US" sz="1400" dirty="0" smtClean="0">
                            <a:solidFill>
                              <a:srgbClr val="0066FF"/>
                            </a:solidFill>
                          </a:endParaRPr>
                        </a:p>
                        <a:p>
                          <a:pPr algn="l"/>
                          <a:endParaRPr lang="en-US" sz="1400" dirty="0">
                            <a:solidFill>
                              <a:srgbClr val="0066FF"/>
                            </a:solidFill>
                          </a:endParaRPr>
                        </a:p>
                      </a:txBody>
                      <a:tcPr marL="0" marR="0" marT="0" marB="0" anchor="ctr">
                        <a:lnL w="12700" cmpd="sng">
                          <a:noFill/>
                        </a:lnL>
                        <a:lnR w="952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accent1">
                            <a:lumMod val="20000"/>
                            <a:lumOff val="80000"/>
                          </a:schemeClr>
                        </a:solidFill>
                      </a:tcPr>
                    </a:tc>
                    <a:tc>
                      <a:txBody>
                        <a:bodyPr/>
                        <a:lstStyle/>
                        <a:p>
                          <a:pPr marL="109275" lvl="1" indent="0" algn="l" defTabSz="914400" rtl="0" eaLnBrk="1" fontAlgn="base" latinLnBrk="0" hangingPunct="1">
                            <a:lnSpc>
                              <a:spcPts val="1800"/>
                            </a:lnSpc>
                            <a:spcBef>
                              <a:spcPct val="0"/>
                            </a:spcBef>
                            <a:spcAft>
                              <a:spcPts val="0"/>
                            </a:spcAft>
                            <a:buClr>
                              <a:srgbClr val="3366FF"/>
                            </a:buClr>
                            <a:buSzPct val="120000"/>
                            <a:buFont typeface="Wingdings" pitchFamily="2" charset="2"/>
                            <a:buNone/>
                            <a:tabLst>
                              <a:tab pos="714375" algn="l"/>
                            </a:tabLst>
                          </a:pPr>
                          <a:r>
                            <a:rPr lang="en-US" sz="1600" b="0" kern="1200" spc="0" baseline="0" noProof="0" dirty="0" smtClean="0">
                              <a:solidFill>
                                <a:schemeClr val="tx1">
                                  <a:lumMod val="65000"/>
                                  <a:lumOff val="35000"/>
                                </a:schemeClr>
                              </a:solidFill>
                              <a:latin typeface="+mn-lt"/>
                              <a:ea typeface="Times New Roman" pitchFamily="18" charset="0"/>
                              <a:cs typeface="Arial" pitchFamily="34" charset="0"/>
                            </a:rPr>
                            <a:t>The LLD is defined, for the purpose of </a:t>
                          </a:r>
                          <a:r>
                            <a:rPr lang="pl-PL" sz="1600" b="1" kern="1200" spc="0" baseline="0" noProof="0" dirty="0" err="1" smtClean="0">
                              <a:solidFill>
                                <a:schemeClr val="tx1">
                                  <a:lumMod val="65000"/>
                                  <a:lumOff val="35000"/>
                                </a:schemeClr>
                              </a:solidFill>
                              <a:effectLst/>
                              <a:latin typeface="+mn-lt"/>
                              <a:ea typeface="Times New Roman" pitchFamily="18" charset="0"/>
                              <a:cs typeface="Arial" pitchFamily="34" charset="0"/>
                            </a:rPr>
                            <a:t>seting</a:t>
                          </a:r>
                          <a:r>
                            <a:rPr lang="pl-PL" sz="1600" b="1" kern="1200" spc="0" baseline="0" noProof="0" dirty="0" smtClean="0">
                              <a:solidFill>
                                <a:schemeClr val="tx1">
                                  <a:lumMod val="65000"/>
                                  <a:lumOff val="35000"/>
                                </a:schemeClr>
                              </a:solidFill>
                              <a:effectLst/>
                              <a:latin typeface="+mn-lt"/>
                              <a:ea typeface="Times New Roman" pitchFamily="18" charset="0"/>
                              <a:cs typeface="Arial" pitchFamily="34" charset="0"/>
                            </a:rPr>
                            <a:t> the </a:t>
                          </a:r>
                          <a:r>
                            <a:rPr lang="pl-PL" sz="1600" b="1" kern="1200" spc="0" baseline="0" noProof="0" dirty="0" err="1" smtClean="0">
                              <a:solidFill>
                                <a:schemeClr val="tx1">
                                  <a:lumMod val="65000"/>
                                  <a:lumOff val="35000"/>
                                </a:schemeClr>
                              </a:solidFill>
                              <a:effectLst/>
                              <a:latin typeface="+mn-lt"/>
                              <a:ea typeface="Times New Roman" pitchFamily="18" charset="0"/>
                              <a:cs typeface="Arial" pitchFamily="34" charset="0"/>
                            </a:rPr>
                            <a:t>baseline</a:t>
                          </a:r>
                          <a:r>
                            <a:rPr lang="en-US" sz="1600" b="0" kern="1200" spc="0" baseline="0" noProof="0" dirty="0" smtClean="0">
                              <a:solidFill>
                                <a:schemeClr val="tx1">
                                  <a:lumMod val="65000"/>
                                  <a:lumOff val="35000"/>
                                </a:schemeClr>
                              </a:solidFill>
                              <a:latin typeface="+mn-lt"/>
                              <a:ea typeface="Times New Roman" pitchFamily="18" charset="0"/>
                              <a:cs typeface="Arial" pitchFamily="34" charset="0"/>
                            </a:rPr>
                            <a:t>, as the smallest concentration of radioactive material in a sample that will yield a net count above system background that will be detected with 95% probability with only 5% probability of falsely concluding that a blank observation represents a “real” signal. For a particular measurement system, which may include radiochemical separation:</a:t>
                          </a:r>
                        </a:p>
                      </a:txBody>
                      <a:tcPr anchor="ctr">
                        <a:lnL w="9525"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r h="709776">
                    <a:tc>
                      <a:txBody>
                        <a:bodyPr/>
                        <a:lstStyle/>
                        <a:p>
                          <a:endParaRPr lang="en-US" dirty="0"/>
                        </a:p>
                      </a:txBody>
                      <a:tcPr marL="0" marR="0" marT="0" marB="0">
                        <a:lnL w="9525" cap="flat" cmpd="sng" algn="ctr">
                          <a:solidFill>
                            <a:schemeClr val="tx1">
                              <a:lumMod val="65000"/>
                              <a:lumOff val="35000"/>
                            </a:schemeClr>
                          </a:solid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400" dirty="0">
                            <a:solidFill>
                              <a:srgbClr val="0066FF"/>
                            </a:solidFill>
                          </a:endParaRPr>
                        </a:p>
                      </a:txBody>
                      <a:tcPr marL="0" marR="0" marT="0" marB="0" anchor="ctr">
                        <a:lnL w="12700" cmpd="sng">
                          <a:noFill/>
                        </a:lnL>
                        <a:lnR w="952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accent1">
                            <a:lumMod val="20000"/>
                            <a:lumOff val="80000"/>
                          </a:schemeClr>
                        </a:solidFill>
                      </a:tcPr>
                    </a:tc>
                    <a:tc>
                      <a:txBody>
                        <a:bodyPr/>
                        <a:lstStyle/>
                        <a:p>
                          <a:endParaRPr lang="pl-PL"/>
                        </a:p>
                      </a:txBody>
                      <a:tcPr anchor="ctr">
                        <a:lnL w="9525"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blipFill rotWithShape="1">
                          <a:blip r:embed="rId3"/>
                          <a:stretch>
                            <a:fillRect l="-3421" t="-178448" b="-248276"/>
                          </a:stretch>
                        </a:blipFill>
                      </a:tcPr>
                    </a:tc>
                  </a:tr>
                  <a:tr h="1694117">
                    <a:tc>
                      <a:txBody>
                        <a:bodyPr/>
                        <a:lstStyle/>
                        <a:p>
                          <a:endParaRPr lang="en-US" dirty="0"/>
                        </a:p>
                      </a:txBody>
                      <a:tcPr marL="0" marR="0" marT="0" marB="0">
                        <a:lnL w="9525" cap="flat" cmpd="sng" algn="ctr">
                          <a:solidFill>
                            <a:schemeClr val="tx1">
                              <a:lumMod val="65000"/>
                              <a:lumOff val="35000"/>
                            </a:schemeClr>
                          </a:solid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400" dirty="0">
                            <a:solidFill>
                              <a:srgbClr val="0066FF"/>
                            </a:solidFill>
                          </a:endParaRPr>
                        </a:p>
                      </a:txBody>
                      <a:tcPr marL="0" marR="0" marT="0" marB="0" anchor="ctr">
                        <a:lnL w="12700" cmpd="sng">
                          <a:noFill/>
                        </a:lnL>
                        <a:lnR w="952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accent1">
                            <a:lumMod val="20000"/>
                            <a:lumOff val="80000"/>
                          </a:schemeClr>
                        </a:solidFill>
                      </a:tcPr>
                    </a:tc>
                    <a:tc>
                      <a:txBody>
                        <a:bodyPr/>
                        <a:lstStyle/>
                        <a:p>
                          <a:pPr marL="109275" lvl="1" indent="0" algn="l" defTabSz="914400" rtl="0" eaLnBrk="1" fontAlgn="base" latinLnBrk="0" hangingPunct="1">
                            <a:lnSpc>
                              <a:spcPts val="1400"/>
                            </a:lnSpc>
                            <a:spcBef>
                              <a:spcPct val="0"/>
                            </a:spcBef>
                            <a:spcAft>
                              <a:spcPts val="0"/>
                            </a:spcAft>
                            <a:buClr>
                              <a:srgbClr val="3366FF"/>
                            </a:buClr>
                            <a:buSzPct val="120000"/>
                            <a:buFont typeface="Wingdings" pitchFamily="2" charset="2"/>
                            <a:buNone/>
                            <a:tabLst>
                              <a:tab pos="714375" algn="l"/>
                            </a:tabLst>
                          </a:pPr>
                          <a:r>
                            <a:rPr lang="en-US" sz="1400" b="0" kern="1200" spc="0" baseline="0" noProof="0" dirty="0" smtClean="0">
                              <a:solidFill>
                                <a:schemeClr val="tx1">
                                  <a:lumMod val="65000"/>
                                  <a:lumOff val="35000"/>
                                </a:schemeClr>
                              </a:solidFill>
                              <a:latin typeface="+mn-lt"/>
                              <a:ea typeface="Times New Roman" pitchFamily="18" charset="0"/>
                              <a:cs typeface="Arial" pitchFamily="34" charset="0"/>
                            </a:rPr>
                            <a:t>LLD =	the “a priori” lower limit of detection (</a:t>
                          </a:r>
                          <a:r>
                            <a:rPr lang="pl-PL" sz="1400" b="0" kern="1200" spc="0" baseline="0" noProof="0" dirty="0" err="1" smtClean="0">
                              <a:solidFill>
                                <a:schemeClr val="tx1">
                                  <a:lumMod val="65000"/>
                                  <a:lumOff val="35000"/>
                                </a:schemeClr>
                              </a:solidFill>
                              <a:latin typeface="+mn-lt"/>
                              <a:ea typeface="Times New Roman" pitchFamily="18" charset="0"/>
                              <a:cs typeface="Arial" pitchFamily="34" charset="0"/>
                            </a:rPr>
                            <a:t>Bq</a:t>
                          </a:r>
                          <a:r>
                            <a:rPr lang="en-US" sz="1400" b="0" kern="1200" spc="0" baseline="0" noProof="0" dirty="0" smtClean="0">
                              <a:solidFill>
                                <a:schemeClr val="tx1">
                                  <a:lumMod val="65000"/>
                                  <a:lumOff val="35000"/>
                                </a:schemeClr>
                              </a:solidFill>
                              <a:latin typeface="+mn-lt"/>
                              <a:ea typeface="Times New Roman" pitchFamily="18" charset="0"/>
                              <a:cs typeface="Arial" pitchFamily="34" charset="0"/>
                            </a:rPr>
                            <a:t> per unit mass or volume)</a:t>
                          </a:r>
                        </a:p>
                        <a:p>
                          <a:pPr marL="714375" lvl="1" indent="-606425" algn="l" defTabSz="914400" rtl="0" eaLnBrk="1" fontAlgn="base" latinLnBrk="0" hangingPunct="1">
                            <a:lnSpc>
                              <a:spcPts val="1400"/>
                            </a:lnSpc>
                            <a:spcBef>
                              <a:spcPct val="0"/>
                            </a:spcBef>
                            <a:spcAft>
                              <a:spcPts val="0"/>
                            </a:spcAft>
                            <a:buClr>
                              <a:srgbClr val="3366FF"/>
                            </a:buClr>
                            <a:buSzPct val="120000"/>
                            <a:buFont typeface="Wingdings" pitchFamily="2" charset="2"/>
                            <a:buNone/>
                            <a:tabLst>
                              <a:tab pos="714375" algn="l"/>
                            </a:tabLst>
                          </a:pPr>
                          <a:r>
                            <a:rPr lang="pl-PL" sz="1400" b="0" kern="1200" spc="0" baseline="0" noProof="0" dirty="0" smtClean="0">
                              <a:solidFill>
                                <a:schemeClr val="tx1">
                                  <a:lumMod val="65000"/>
                                  <a:lumOff val="35000"/>
                                </a:schemeClr>
                              </a:solidFill>
                              <a:latin typeface="+mn-lt"/>
                              <a:ea typeface="Times New Roman" pitchFamily="18" charset="0"/>
                              <a:cs typeface="Arial" pitchFamily="34" charset="0"/>
                            </a:rPr>
                            <a:t>S</a:t>
                          </a:r>
                          <a:r>
                            <a:rPr lang="en-US" sz="1400" b="0" kern="1200" spc="0" baseline="0" noProof="0" dirty="0" smtClean="0">
                              <a:solidFill>
                                <a:schemeClr val="tx1">
                                  <a:lumMod val="65000"/>
                                  <a:lumOff val="35000"/>
                                </a:schemeClr>
                              </a:solidFill>
                              <a:latin typeface="+mn-lt"/>
                              <a:ea typeface="Times New Roman" pitchFamily="18" charset="0"/>
                              <a:cs typeface="Arial" pitchFamily="34" charset="0"/>
                            </a:rPr>
                            <a:t>b =	the standard deviation of the background counting rate or the counting rate of a blank sample as appropriate (counts per minute)</a:t>
                          </a:r>
                        </a:p>
                        <a:p>
                          <a:pPr marL="109275" lvl="1" indent="0" algn="l" defTabSz="914400" rtl="0" eaLnBrk="1" fontAlgn="base" latinLnBrk="0" hangingPunct="1">
                            <a:lnSpc>
                              <a:spcPts val="1400"/>
                            </a:lnSpc>
                            <a:spcBef>
                              <a:spcPct val="0"/>
                            </a:spcBef>
                            <a:spcAft>
                              <a:spcPts val="0"/>
                            </a:spcAft>
                            <a:buClr>
                              <a:srgbClr val="3366FF"/>
                            </a:buClr>
                            <a:buSzPct val="120000"/>
                            <a:buFont typeface="Wingdings" pitchFamily="2" charset="2"/>
                            <a:buNone/>
                            <a:tabLst>
                              <a:tab pos="714375" algn="l"/>
                            </a:tabLst>
                          </a:pPr>
                          <a:r>
                            <a:rPr lang="en-US" sz="1400" b="0" kern="1200" spc="0" baseline="0" noProof="0" dirty="0" smtClean="0">
                              <a:solidFill>
                                <a:schemeClr val="tx1">
                                  <a:lumMod val="65000"/>
                                  <a:lumOff val="35000"/>
                                </a:schemeClr>
                              </a:solidFill>
                              <a:latin typeface="+mn-lt"/>
                              <a:ea typeface="Times New Roman" pitchFamily="18" charset="0"/>
                              <a:cs typeface="Arial" pitchFamily="34" charset="0"/>
                              <a:sym typeface="Symbol"/>
                            </a:rPr>
                            <a:t></a:t>
                          </a:r>
                          <a:r>
                            <a:rPr lang="en-US" sz="1400" b="0" kern="1200" spc="0" baseline="0" noProof="0" dirty="0" smtClean="0">
                              <a:solidFill>
                                <a:schemeClr val="tx1">
                                  <a:lumMod val="65000"/>
                                  <a:lumOff val="35000"/>
                                </a:schemeClr>
                              </a:solidFill>
                              <a:latin typeface="+mn-lt"/>
                              <a:ea typeface="Times New Roman" pitchFamily="18" charset="0"/>
                              <a:cs typeface="Arial" pitchFamily="34" charset="0"/>
                            </a:rPr>
                            <a:t> =	the counting efficiency (counts per disintegration)</a:t>
                          </a:r>
                        </a:p>
                        <a:p>
                          <a:pPr marL="109275" lvl="1" indent="0" algn="l" defTabSz="914400" rtl="0" eaLnBrk="1" fontAlgn="base" latinLnBrk="0" hangingPunct="1">
                            <a:lnSpc>
                              <a:spcPts val="1400"/>
                            </a:lnSpc>
                            <a:spcBef>
                              <a:spcPct val="0"/>
                            </a:spcBef>
                            <a:spcAft>
                              <a:spcPts val="0"/>
                            </a:spcAft>
                            <a:buClr>
                              <a:srgbClr val="3366FF"/>
                            </a:buClr>
                            <a:buSzPct val="120000"/>
                            <a:buFont typeface="Wingdings" pitchFamily="2" charset="2"/>
                            <a:buNone/>
                            <a:tabLst>
                              <a:tab pos="714375" algn="l"/>
                            </a:tabLst>
                          </a:pPr>
                          <a:r>
                            <a:rPr lang="en-US" sz="1400" b="0" kern="1200" spc="0" baseline="0" noProof="0" dirty="0" smtClean="0">
                              <a:solidFill>
                                <a:schemeClr val="tx1">
                                  <a:lumMod val="65000"/>
                                  <a:lumOff val="35000"/>
                                </a:schemeClr>
                              </a:solidFill>
                              <a:latin typeface="+mn-lt"/>
                              <a:ea typeface="Times New Roman" pitchFamily="18" charset="0"/>
                              <a:cs typeface="Arial" pitchFamily="34" charset="0"/>
                            </a:rPr>
                            <a:t>V =	the sample size (units of mass or volume)</a:t>
                          </a:r>
                        </a:p>
                        <a:p>
                          <a:pPr marL="109275" lvl="1" indent="0" algn="l" defTabSz="914400" rtl="0" eaLnBrk="1" fontAlgn="base" latinLnBrk="0" hangingPunct="1">
                            <a:lnSpc>
                              <a:spcPts val="1400"/>
                            </a:lnSpc>
                            <a:spcBef>
                              <a:spcPct val="0"/>
                            </a:spcBef>
                            <a:spcAft>
                              <a:spcPts val="0"/>
                            </a:spcAft>
                            <a:buClr>
                              <a:srgbClr val="3366FF"/>
                            </a:buClr>
                            <a:buSzPct val="120000"/>
                            <a:buFont typeface="Wingdings" pitchFamily="2" charset="2"/>
                            <a:buNone/>
                            <a:tabLst>
                              <a:tab pos="714375" algn="l"/>
                            </a:tabLst>
                          </a:pPr>
                          <a:r>
                            <a:rPr lang="en-US" sz="1400" b="0" kern="1200" spc="0" baseline="0" noProof="0" dirty="0" smtClean="0">
                              <a:solidFill>
                                <a:schemeClr val="tx1">
                                  <a:lumMod val="65000"/>
                                  <a:lumOff val="35000"/>
                                </a:schemeClr>
                              </a:solidFill>
                              <a:latin typeface="+mn-lt"/>
                              <a:ea typeface="Times New Roman" pitchFamily="18" charset="0"/>
                              <a:cs typeface="Arial" pitchFamily="34" charset="0"/>
                            </a:rPr>
                            <a:t>Y =	the fractional chemical yield, when applicable</a:t>
                          </a:r>
                        </a:p>
                        <a:p>
                          <a:pPr marL="109275" lvl="1" indent="0" algn="l" defTabSz="914400" rtl="0" eaLnBrk="1" fontAlgn="base" latinLnBrk="0" hangingPunct="1">
                            <a:lnSpc>
                              <a:spcPts val="1400"/>
                            </a:lnSpc>
                            <a:spcBef>
                              <a:spcPct val="0"/>
                            </a:spcBef>
                            <a:spcAft>
                              <a:spcPts val="0"/>
                            </a:spcAft>
                            <a:buClr>
                              <a:srgbClr val="3366FF"/>
                            </a:buClr>
                            <a:buSzPct val="120000"/>
                            <a:buFont typeface="Wingdings" pitchFamily="2" charset="2"/>
                            <a:buNone/>
                            <a:tabLst>
                              <a:tab pos="714375" algn="l"/>
                            </a:tabLst>
                          </a:pPr>
                          <a:r>
                            <a:rPr lang="en-US" sz="1400" b="0" kern="1200" spc="0" baseline="0" noProof="0" dirty="0" smtClean="0">
                              <a:solidFill>
                                <a:schemeClr val="tx1">
                                  <a:lumMod val="65000"/>
                                  <a:lumOff val="35000"/>
                                </a:schemeClr>
                              </a:solidFill>
                              <a:latin typeface="+mn-lt"/>
                              <a:ea typeface="Times New Roman" pitchFamily="18" charset="0"/>
                              <a:cs typeface="Arial" pitchFamily="34" charset="0"/>
                            </a:rPr>
                            <a:t>λ =	the radioactive decay constant for the particular radionuclide (sec-1)</a:t>
                          </a:r>
                        </a:p>
                        <a:p>
                          <a:pPr marL="717550" lvl="1" indent="-631825" algn="l" defTabSz="914400" rtl="0" eaLnBrk="1" fontAlgn="base" latinLnBrk="0" hangingPunct="1">
                            <a:lnSpc>
                              <a:spcPts val="1400"/>
                            </a:lnSpc>
                            <a:spcBef>
                              <a:spcPct val="0"/>
                            </a:spcBef>
                            <a:spcAft>
                              <a:spcPts val="0"/>
                            </a:spcAft>
                            <a:buClr>
                              <a:srgbClr val="3366FF"/>
                            </a:buClr>
                            <a:buSzPct val="120000"/>
                            <a:buFont typeface="Wingdings" pitchFamily="2" charset="2"/>
                            <a:buNone/>
                            <a:tabLst>
                              <a:tab pos="714375" algn="l"/>
                            </a:tabLst>
                          </a:pPr>
                          <a:r>
                            <a:rPr lang="en-US" sz="1400" b="0" kern="1200" spc="0" baseline="0" noProof="0" dirty="0" err="1" smtClean="0">
                              <a:solidFill>
                                <a:schemeClr val="tx1">
                                  <a:lumMod val="65000"/>
                                  <a:lumOff val="35000"/>
                                </a:schemeClr>
                              </a:solidFill>
                              <a:latin typeface="+mn-lt"/>
                              <a:ea typeface="Times New Roman" pitchFamily="18" charset="0"/>
                              <a:cs typeface="Arial" pitchFamily="34" charset="0"/>
                            </a:rPr>
                            <a:t>Δt</a:t>
                          </a:r>
                          <a:r>
                            <a:rPr lang="en-US" sz="1400" b="0" kern="1200" spc="0" baseline="0" noProof="0" dirty="0" smtClean="0">
                              <a:solidFill>
                                <a:schemeClr val="tx1">
                                  <a:lumMod val="65000"/>
                                  <a:lumOff val="35000"/>
                                </a:schemeClr>
                              </a:solidFill>
                              <a:latin typeface="+mn-lt"/>
                              <a:ea typeface="Times New Roman" pitchFamily="18" charset="0"/>
                              <a:cs typeface="Arial" pitchFamily="34" charset="0"/>
                            </a:rPr>
                            <a:t> =	the elapsed time between the environmental collection or end of the sample collection period, and time of </a:t>
                          </a:r>
                          <a:r>
                            <a:rPr lang="pl-PL" sz="1400" b="0" kern="1200" spc="0" baseline="0" noProof="0" dirty="0" smtClean="0">
                              <a:solidFill>
                                <a:schemeClr val="tx1">
                                  <a:lumMod val="65000"/>
                                  <a:lumOff val="35000"/>
                                </a:schemeClr>
                              </a:solidFill>
                              <a:latin typeface="+mn-lt"/>
                              <a:ea typeface="Times New Roman" pitchFamily="18" charset="0"/>
                              <a:cs typeface="Arial" pitchFamily="34" charset="0"/>
                            </a:rPr>
                            <a:t> </a:t>
                          </a:r>
                          <a:r>
                            <a:rPr lang="en-US" sz="1400" b="0" kern="1200" spc="0" baseline="0" noProof="0" dirty="0" smtClean="0">
                              <a:solidFill>
                                <a:schemeClr val="tx1">
                                  <a:lumMod val="65000"/>
                                  <a:lumOff val="35000"/>
                                </a:schemeClr>
                              </a:solidFill>
                              <a:latin typeface="+mn-lt"/>
                              <a:ea typeface="Times New Roman" pitchFamily="18" charset="0"/>
                              <a:cs typeface="Arial" pitchFamily="34" charset="0"/>
                            </a:rPr>
                            <a:t>counting (sec)</a:t>
                          </a:r>
                        </a:p>
                      </a:txBody>
                      <a:tcPr anchor="ctr">
                        <a:lnL w="9525"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mc:Fallback>
      </mc:AlternateContent>
      <p:sp>
        <p:nvSpPr>
          <p:cNvPr id="2" name="Prostokąt 1"/>
          <p:cNvSpPr/>
          <p:nvPr/>
        </p:nvSpPr>
        <p:spPr>
          <a:xfrm>
            <a:off x="683568" y="1628800"/>
            <a:ext cx="7920880" cy="622414"/>
          </a:xfrm>
          <a:prstGeom prst="rect">
            <a:avLst/>
          </a:prstGeom>
        </p:spPr>
        <p:txBody>
          <a:bodyPr wrap="square">
            <a:spAutoFit/>
          </a:bodyPr>
          <a:lstStyle/>
          <a:p>
            <a:pPr>
              <a:lnSpc>
                <a:spcPts val="2000"/>
              </a:lnSpc>
            </a:pPr>
            <a:r>
              <a:rPr lang="en-US" sz="2000" dirty="0" smtClean="0">
                <a:solidFill>
                  <a:schemeClr val="bg1">
                    <a:lumMod val="50000"/>
                  </a:schemeClr>
                </a:solidFill>
                <a:ea typeface="Tahoma" pitchFamily="34" charset="0"/>
                <a:cs typeface="Tahoma" pitchFamily="34" charset="0"/>
              </a:rPr>
              <a:t>The required detection capabilities for environmental sample analyses are expressed in terms of the lower limits of detection (LLDs)</a:t>
            </a:r>
            <a:r>
              <a:rPr lang="en-US" sz="2400" dirty="0" smtClean="0">
                <a:solidFill>
                  <a:schemeClr val="bg1">
                    <a:lumMod val="50000"/>
                  </a:schemeClr>
                </a:solidFill>
                <a:ea typeface="Tahoma" pitchFamily="34" charset="0"/>
                <a:cs typeface="Tahoma" pitchFamily="34" charset="0"/>
              </a:rPr>
              <a:t> </a:t>
            </a:r>
            <a:endParaRPr lang="en-US" dirty="0">
              <a:solidFill>
                <a:srgbClr val="0033CC"/>
              </a:solidFill>
              <a:ea typeface="Tahoma" pitchFamily="34" charset="0"/>
              <a:cs typeface="Tahoma" pitchFamily="34" charset="0"/>
            </a:endParaRPr>
          </a:p>
        </p:txBody>
      </p:sp>
    </p:spTree>
    <p:extLst>
      <p:ext uri="{BB962C8B-B14F-4D97-AF65-F5344CB8AC3E}">
        <p14:creationId xmlns:p14="http://schemas.microsoft.com/office/powerpoint/2010/main" val="18822484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604448" y="836712"/>
            <a:ext cx="468000" cy="324000"/>
          </a:xfrm>
          <a:prstGeom prst="ellipse">
            <a:avLst/>
          </a:prstGeom>
          <a:ln>
            <a:solidFill>
              <a:schemeClr val="bg1">
                <a:lumMod val="75000"/>
              </a:schemeClr>
            </a:solidFill>
          </a:ln>
        </p:spPr>
        <p:txBody>
          <a:bodyPr lIns="0" tIns="0" rIns="0" bIns="0" anchor="ctr" anchorCtr="0"/>
          <a:lstStyle/>
          <a:p>
            <a:pPr algn="ctr"/>
            <a:fld id="{CE2184F6-B7EF-4020-A117-128689956E96}" type="slidenum">
              <a:rPr lang="pl-PL" sz="1400" b="1" smtClean="0"/>
              <a:pPr algn="ctr"/>
              <a:t>19</a:t>
            </a:fld>
            <a:endParaRPr lang="pl-PL" sz="1400" b="1" dirty="0"/>
          </a:p>
        </p:txBody>
      </p:sp>
      <p:sp>
        <p:nvSpPr>
          <p:cNvPr id="6" name="Rectangle 1"/>
          <p:cNvSpPr>
            <a:spLocks noChangeAspect="1" noChangeArrowheads="1"/>
          </p:cNvSpPr>
          <p:nvPr/>
        </p:nvSpPr>
        <p:spPr bwMode="auto">
          <a:xfrm>
            <a:off x="1339736" y="1052736"/>
            <a:ext cx="6904672" cy="481350"/>
          </a:xfrm>
          <a:prstGeom prst="rect">
            <a:avLst/>
          </a:prstGeom>
        </p:spPr>
        <p:txBody>
          <a:bodyPr wrap="square">
            <a:spAutoFit/>
          </a:bodyPr>
          <a:lstStyle/>
          <a:p>
            <a:pPr algn="ctr">
              <a:lnSpc>
                <a:spcPts val="3200"/>
              </a:lnSpc>
            </a:pPr>
            <a:r>
              <a:rPr lang="pl-PL" sz="2400" dirty="0" smtClean="0">
                <a:solidFill>
                  <a:srgbClr val="0066FF"/>
                </a:solidFill>
                <a:latin typeface="+mj-lt"/>
                <a:ea typeface="Tahoma" pitchFamily="34" charset="0"/>
                <a:cs typeface="Tahoma" pitchFamily="34" charset="0"/>
              </a:rPr>
              <a:t>METHODOLOGY</a:t>
            </a:r>
          </a:p>
        </p:txBody>
      </p:sp>
      <p:graphicFrame>
        <p:nvGraphicFramePr>
          <p:cNvPr id="7" name="Tabela 6"/>
          <p:cNvGraphicFramePr>
            <a:graphicFrameLocks noGrp="1"/>
          </p:cNvGraphicFramePr>
          <p:nvPr>
            <p:extLst>
              <p:ext uri="{D42A27DB-BD31-4B8C-83A1-F6EECF244321}">
                <p14:modId xmlns:p14="http://schemas.microsoft.com/office/powerpoint/2010/main" val="3066494244"/>
              </p:ext>
            </p:extLst>
          </p:nvPr>
        </p:nvGraphicFramePr>
        <p:xfrm>
          <a:off x="755576" y="2494165"/>
          <a:ext cx="7920000" cy="3286760"/>
        </p:xfrm>
        <a:graphic>
          <a:graphicData uri="http://schemas.openxmlformats.org/drawingml/2006/table">
            <a:tbl>
              <a:tblPr firstRow="1" bandRow="1">
                <a:tableStyleId>{5C22544A-7EE6-4342-B048-85BDC9FD1C3A}</a:tableStyleId>
              </a:tblPr>
              <a:tblGrid>
                <a:gridCol w="92969"/>
                <a:gridCol w="168128"/>
                <a:gridCol w="7658903"/>
              </a:tblGrid>
              <a:tr h="432048">
                <a:tc>
                  <a:txBody>
                    <a:bodyPr/>
                    <a:lstStyle/>
                    <a:p>
                      <a:endParaRPr lang="en-US" dirty="0"/>
                    </a:p>
                  </a:txBody>
                  <a:tcPr marL="0" marR="0" marT="0" marB="0">
                    <a:lnL w="9525" cap="flat" cmpd="sng" algn="ctr">
                      <a:solidFill>
                        <a:schemeClr val="tx1">
                          <a:lumMod val="65000"/>
                          <a:lumOff val="35000"/>
                        </a:schemeClr>
                      </a:solid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66FF"/>
                          </a:solidFill>
                          <a:sym typeface="Webdings"/>
                        </a:rPr>
                        <a:t></a:t>
                      </a:r>
                      <a:endParaRPr lang="en-US" sz="1400" dirty="0" smtClean="0">
                        <a:solidFill>
                          <a:srgbClr val="0066FF"/>
                        </a:solidFill>
                      </a:endParaRPr>
                    </a:p>
                    <a:p>
                      <a:pPr algn="l"/>
                      <a:endParaRPr lang="en-US" sz="1400" dirty="0">
                        <a:solidFill>
                          <a:srgbClr val="0066FF"/>
                        </a:solidFill>
                      </a:endParaRPr>
                    </a:p>
                  </a:txBody>
                  <a:tcPr marL="0" marR="0" marT="0" marB="0" anchor="ctr">
                    <a:lnL w="12700" cmpd="sng">
                      <a:noFill/>
                    </a:lnL>
                    <a:lnR w="952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accent1">
                        <a:lumMod val="20000"/>
                        <a:lumOff val="80000"/>
                      </a:schemeClr>
                    </a:solidFill>
                  </a:tcPr>
                </a:tc>
                <a:tc>
                  <a:txBody>
                    <a:bodyPr/>
                    <a:lstStyle/>
                    <a:p>
                      <a:pPr marL="109275" lvl="1" indent="0" algn="l" defTabSz="914400" rtl="0" eaLnBrk="1" fontAlgn="base" latinLnBrk="0" hangingPunct="1">
                        <a:lnSpc>
                          <a:spcPts val="1800"/>
                        </a:lnSpc>
                        <a:spcBef>
                          <a:spcPct val="0"/>
                        </a:spcBef>
                        <a:spcAft>
                          <a:spcPts val="0"/>
                        </a:spcAft>
                        <a:buClr>
                          <a:srgbClr val="3366FF"/>
                        </a:buClr>
                        <a:buSzPct val="120000"/>
                        <a:buFont typeface="Wingdings" pitchFamily="2" charset="2"/>
                        <a:buNone/>
                        <a:tabLst>
                          <a:tab pos="714375" algn="l"/>
                        </a:tabLst>
                      </a:pPr>
                      <a:r>
                        <a:rPr lang="en-US" sz="1600" b="0" kern="1200" spc="0" baseline="0" noProof="0" dirty="0" smtClean="0">
                          <a:solidFill>
                            <a:schemeClr val="tx1">
                              <a:lumMod val="65000"/>
                              <a:lumOff val="35000"/>
                            </a:schemeClr>
                          </a:solidFill>
                          <a:latin typeface="+mn-lt"/>
                          <a:ea typeface="Times New Roman" pitchFamily="18" charset="0"/>
                          <a:cs typeface="Arial" pitchFamily="34" charset="0"/>
                        </a:rPr>
                        <a:t>The performance of the TLD system shall be determined under laboratory conditions and in a known radiation field with an exposure equal to that resulting from an exposure rate of 10 </a:t>
                      </a:r>
                      <a:r>
                        <a:rPr lang="pl-PL" sz="1600" b="0" kern="1200" spc="0" baseline="0" noProof="0" dirty="0" err="1" smtClean="0">
                          <a:solidFill>
                            <a:schemeClr val="tx1">
                              <a:lumMod val="65000"/>
                              <a:lumOff val="35000"/>
                            </a:schemeClr>
                          </a:solidFill>
                          <a:latin typeface="+mn-lt"/>
                          <a:ea typeface="Times New Roman" pitchFamily="18" charset="0"/>
                          <a:cs typeface="Arial" pitchFamily="34" charset="0"/>
                        </a:rPr>
                        <a:t>nGy</a:t>
                      </a:r>
                      <a:r>
                        <a:rPr lang="en-US" sz="1600" b="0" kern="1200" spc="0" baseline="0" noProof="0" dirty="0" smtClean="0">
                          <a:solidFill>
                            <a:schemeClr val="tx1">
                              <a:lumMod val="65000"/>
                              <a:lumOff val="35000"/>
                            </a:schemeClr>
                          </a:solidFill>
                          <a:latin typeface="+mn-lt"/>
                          <a:ea typeface="Times New Roman" pitchFamily="18" charset="0"/>
                          <a:cs typeface="Arial" pitchFamily="34" charset="0"/>
                        </a:rPr>
                        <a:t>/</a:t>
                      </a:r>
                      <a:r>
                        <a:rPr lang="en-US" sz="1600" b="0" kern="1200" spc="0" baseline="0" noProof="0" dirty="0" err="1" smtClean="0">
                          <a:solidFill>
                            <a:schemeClr val="tx1">
                              <a:lumMod val="65000"/>
                              <a:lumOff val="35000"/>
                            </a:schemeClr>
                          </a:solidFill>
                          <a:latin typeface="+mn-lt"/>
                          <a:ea typeface="Times New Roman" pitchFamily="18" charset="0"/>
                          <a:cs typeface="Arial" pitchFamily="34" charset="0"/>
                        </a:rPr>
                        <a:t>hr</a:t>
                      </a:r>
                      <a:r>
                        <a:rPr lang="en-US" sz="1600" b="0" kern="1200" spc="0" baseline="0" noProof="0" dirty="0" smtClean="0">
                          <a:solidFill>
                            <a:schemeClr val="tx1">
                              <a:lumMod val="65000"/>
                              <a:lumOff val="35000"/>
                            </a:schemeClr>
                          </a:solidFill>
                          <a:latin typeface="+mn-lt"/>
                          <a:ea typeface="Times New Roman" pitchFamily="18" charset="0"/>
                          <a:cs typeface="Arial" pitchFamily="34" charset="0"/>
                        </a:rPr>
                        <a:t> during the field cycle.  Ninety-five per cent of the measurements shall fall within 10% of the known exposure.</a:t>
                      </a:r>
                    </a:p>
                  </a:txBody>
                  <a:tcPr anchor="ctr">
                    <a:lnL w="9525"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r h="709776">
                <a:tc>
                  <a:txBody>
                    <a:bodyPr/>
                    <a:lstStyle/>
                    <a:p>
                      <a:endParaRPr lang="en-US" dirty="0"/>
                    </a:p>
                  </a:txBody>
                  <a:tcPr marL="0" marR="0" marT="0" marB="0">
                    <a:lnL w="9525" cap="flat" cmpd="sng" algn="ctr">
                      <a:solidFill>
                        <a:schemeClr val="tx1">
                          <a:lumMod val="65000"/>
                          <a:lumOff val="35000"/>
                        </a:schemeClr>
                      </a:solid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dirty="0" smtClean="0">
                          <a:solidFill>
                            <a:srgbClr val="0066FF"/>
                          </a:solidFill>
                          <a:sym typeface="Webdings"/>
                        </a:rPr>
                        <a:t></a:t>
                      </a:r>
                      <a:endParaRPr lang="en-US" sz="1400" dirty="0">
                        <a:solidFill>
                          <a:srgbClr val="0066FF"/>
                        </a:solidFill>
                      </a:endParaRPr>
                    </a:p>
                  </a:txBody>
                  <a:tcPr marL="0" marR="0" marT="0" marB="0" anchor="ctr">
                    <a:lnL w="12700" cmpd="sng">
                      <a:noFill/>
                    </a:lnL>
                    <a:lnR w="952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accent1">
                        <a:lumMod val="20000"/>
                        <a:lumOff val="80000"/>
                      </a:schemeClr>
                    </a:solidFill>
                  </a:tcPr>
                </a:tc>
                <a:tc>
                  <a:txBody>
                    <a:bodyPr/>
                    <a:lstStyle/>
                    <a:p>
                      <a:pPr marL="109275" lvl="1" indent="0" algn="l" defTabSz="914400" rtl="0" eaLnBrk="1" fontAlgn="base" latinLnBrk="0" hangingPunct="1">
                        <a:lnSpc>
                          <a:spcPts val="2000"/>
                        </a:lnSpc>
                        <a:spcBef>
                          <a:spcPct val="0"/>
                        </a:spcBef>
                        <a:spcAft>
                          <a:spcPts val="0"/>
                        </a:spcAft>
                        <a:buClr>
                          <a:srgbClr val="3366FF"/>
                        </a:buClr>
                        <a:buSzPct val="120000"/>
                        <a:buFont typeface="Wingdings" pitchFamily="2" charset="2"/>
                        <a:buNone/>
                        <a:tabLst>
                          <a:tab pos="714375" algn="l"/>
                        </a:tabLst>
                      </a:pPr>
                      <a:r>
                        <a:rPr lang="en-US" sz="1600" b="0" kern="1200" spc="0" baseline="0" noProof="0" dirty="0" smtClean="0">
                          <a:solidFill>
                            <a:schemeClr val="tx1">
                              <a:lumMod val="65000"/>
                              <a:lumOff val="35000"/>
                            </a:schemeClr>
                          </a:solidFill>
                          <a:latin typeface="+mn-lt"/>
                          <a:ea typeface="Times New Roman" pitchFamily="18" charset="0"/>
                          <a:cs typeface="Arial" pitchFamily="34" charset="0"/>
                        </a:rPr>
                        <a:t>Ninety-five percent of the final values (after all appropriate corrections to the measurements are applied, including those for errors expected under field conditions) shall differ from the correct value by less than 30% of the correct value</a:t>
                      </a:r>
                      <a:endParaRPr lang="en-US" sz="2000" b="0" kern="1200" spc="0" baseline="0" noProof="0" dirty="0" smtClean="0">
                        <a:solidFill>
                          <a:schemeClr val="tx1">
                            <a:lumMod val="65000"/>
                            <a:lumOff val="35000"/>
                          </a:schemeClr>
                        </a:solidFill>
                        <a:latin typeface="+mn-lt"/>
                        <a:ea typeface="Times New Roman" pitchFamily="18" charset="0"/>
                        <a:cs typeface="Arial" pitchFamily="34" charset="0"/>
                      </a:endParaRPr>
                    </a:p>
                  </a:txBody>
                  <a:tcPr anchor="ctr">
                    <a:lnL w="9525"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r h="432048">
                <a:tc>
                  <a:txBody>
                    <a:bodyPr/>
                    <a:lstStyle/>
                    <a:p>
                      <a:endParaRPr lang="en-US" dirty="0"/>
                    </a:p>
                  </a:txBody>
                  <a:tcPr marL="0" marR="0" marT="0" marB="0">
                    <a:lnL w="9525" cap="flat" cmpd="sng" algn="ctr">
                      <a:solidFill>
                        <a:schemeClr val="tx1">
                          <a:lumMod val="65000"/>
                          <a:lumOff val="35000"/>
                        </a:schemeClr>
                      </a:solid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dirty="0" smtClean="0">
                          <a:solidFill>
                            <a:srgbClr val="0066FF"/>
                          </a:solidFill>
                          <a:sym typeface="Webdings"/>
                        </a:rPr>
                        <a:t></a:t>
                      </a:r>
                      <a:endParaRPr lang="en-US" sz="1400" dirty="0">
                        <a:solidFill>
                          <a:srgbClr val="0066FF"/>
                        </a:solidFill>
                      </a:endParaRPr>
                    </a:p>
                  </a:txBody>
                  <a:tcPr marL="0" marR="0" marT="0" marB="0" anchor="ctr">
                    <a:lnL w="12700" cmpd="sng">
                      <a:noFill/>
                    </a:lnL>
                    <a:lnR w="952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accent1">
                        <a:lumMod val="20000"/>
                        <a:lumOff val="80000"/>
                      </a:schemeClr>
                    </a:solidFill>
                  </a:tcPr>
                </a:tc>
                <a:tc>
                  <a:txBody>
                    <a:bodyPr/>
                    <a:lstStyle/>
                    <a:p>
                      <a:pPr marL="109275" lvl="1" indent="0" algn="l" defTabSz="914400" rtl="0" eaLnBrk="1" fontAlgn="base" latinLnBrk="0" hangingPunct="1">
                        <a:lnSpc>
                          <a:spcPts val="1400"/>
                        </a:lnSpc>
                        <a:spcBef>
                          <a:spcPct val="0"/>
                        </a:spcBef>
                        <a:spcAft>
                          <a:spcPts val="0"/>
                        </a:spcAft>
                        <a:buClr>
                          <a:srgbClr val="3366FF"/>
                        </a:buClr>
                        <a:buSzPct val="120000"/>
                        <a:buFont typeface="Wingdings" pitchFamily="2" charset="2"/>
                        <a:buNone/>
                        <a:tabLst>
                          <a:tab pos="714375" algn="l"/>
                        </a:tabLst>
                      </a:pPr>
                      <a:r>
                        <a:rPr lang="en-US" sz="1600" b="0" kern="1200" spc="0" baseline="0" noProof="0" dirty="0" smtClean="0">
                          <a:solidFill>
                            <a:schemeClr val="tx1">
                              <a:lumMod val="65000"/>
                              <a:lumOff val="35000"/>
                            </a:schemeClr>
                          </a:solidFill>
                          <a:latin typeface="+mn-lt"/>
                          <a:ea typeface="Times New Roman" pitchFamily="18" charset="0"/>
                          <a:cs typeface="Arial" pitchFamily="34" charset="0"/>
                        </a:rPr>
                        <a:t>Uniformity shall be determined by giving TLDs from the same batch an exposure equal to that resulting from an exposure rate of 10 </a:t>
                      </a:r>
                      <a:r>
                        <a:rPr lang="pl-PL" sz="1600" b="0" kern="1200" spc="0" baseline="0" noProof="0" dirty="0" err="1" smtClean="0">
                          <a:solidFill>
                            <a:schemeClr val="tx1">
                              <a:lumMod val="65000"/>
                              <a:lumOff val="35000"/>
                            </a:schemeClr>
                          </a:solidFill>
                          <a:latin typeface="+mn-lt"/>
                          <a:ea typeface="Times New Roman" pitchFamily="18" charset="0"/>
                          <a:cs typeface="Arial" pitchFamily="34" charset="0"/>
                        </a:rPr>
                        <a:t>nGy</a:t>
                      </a:r>
                      <a:r>
                        <a:rPr lang="en-US" sz="1600" b="0" kern="1200" spc="0" baseline="0" noProof="0" dirty="0" smtClean="0">
                          <a:solidFill>
                            <a:schemeClr val="tx1">
                              <a:lumMod val="65000"/>
                              <a:lumOff val="35000"/>
                            </a:schemeClr>
                          </a:solidFill>
                          <a:latin typeface="+mn-lt"/>
                          <a:ea typeface="Times New Roman" pitchFamily="18" charset="0"/>
                          <a:cs typeface="Arial" pitchFamily="34" charset="0"/>
                        </a:rPr>
                        <a:t>/</a:t>
                      </a:r>
                      <a:r>
                        <a:rPr lang="en-US" sz="1600" b="0" kern="1200" spc="0" baseline="0" noProof="0" dirty="0" err="1" smtClean="0">
                          <a:solidFill>
                            <a:schemeClr val="tx1">
                              <a:lumMod val="65000"/>
                              <a:lumOff val="35000"/>
                            </a:schemeClr>
                          </a:solidFill>
                          <a:latin typeface="+mn-lt"/>
                          <a:ea typeface="Times New Roman" pitchFamily="18" charset="0"/>
                          <a:cs typeface="Arial" pitchFamily="34" charset="0"/>
                        </a:rPr>
                        <a:t>hr</a:t>
                      </a:r>
                      <a:r>
                        <a:rPr lang="en-US" sz="1600" b="0" kern="1200" spc="0" baseline="0" noProof="0" dirty="0" smtClean="0">
                          <a:solidFill>
                            <a:schemeClr val="tx1">
                              <a:lumMod val="65000"/>
                              <a:lumOff val="35000"/>
                            </a:schemeClr>
                          </a:solidFill>
                          <a:latin typeface="+mn-lt"/>
                          <a:ea typeface="Times New Roman" pitchFamily="18" charset="0"/>
                          <a:cs typeface="Arial" pitchFamily="34" charset="0"/>
                        </a:rPr>
                        <a:t> during the field cycle.  The response obtained shall have a relative standard deviation (coefficient of variation) of less than 7.5%.</a:t>
                      </a:r>
                    </a:p>
                  </a:txBody>
                  <a:tcPr anchor="ctr">
                    <a:lnL w="9525"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r h="432048">
                <a:tc>
                  <a:txBody>
                    <a:bodyPr/>
                    <a:lstStyle/>
                    <a:p>
                      <a:endParaRPr lang="en-US" dirty="0"/>
                    </a:p>
                  </a:txBody>
                  <a:tcPr marL="0" marR="0" marT="0" marB="0">
                    <a:lnL w="9525" cap="flat" cmpd="sng" algn="ctr">
                      <a:solidFill>
                        <a:schemeClr val="tx1">
                          <a:lumMod val="65000"/>
                          <a:lumOff val="35000"/>
                        </a:schemeClr>
                      </a:solidFill>
                      <a:prstDash val="solid"/>
                      <a:round/>
                      <a:headEnd type="none" w="med" len="med"/>
                      <a:tailEnd type="none" w="med" len="med"/>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dirty="0" smtClean="0">
                          <a:solidFill>
                            <a:srgbClr val="0066FF"/>
                          </a:solidFill>
                          <a:sym typeface="Webdings"/>
                        </a:rPr>
                        <a:t></a:t>
                      </a:r>
                      <a:endParaRPr lang="en-US" sz="1400" dirty="0">
                        <a:solidFill>
                          <a:srgbClr val="0066FF"/>
                        </a:solidFill>
                      </a:endParaRPr>
                    </a:p>
                  </a:txBody>
                  <a:tcPr marL="0" marR="0" marT="0" marB="0" anchor="ctr">
                    <a:lnL w="12700" cmpd="sng">
                      <a:noFill/>
                    </a:lnL>
                    <a:lnR w="952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accent1">
                        <a:lumMod val="20000"/>
                        <a:lumOff val="80000"/>
                      </a:schemeClr>
                    </a:solidFill>
                  </a:tcPr>
                </a:tc>
                <a:tc>
                  <a:txBody>
                    <a:bodyPr/>
                    <a:lstStyle/>
                    <a:p>
                      <a:pPr marL="109275" lvl="1" indent="0" algn="l" defTabSz="914400" rtl="0" eaLnBrk="1" fontAlgn="base" latinLnBrk="0" hangingPunct="1">
                        <a:lnSpc>
                          <a:spcPts val="1400"/>
                        </a:lnSpc>
                        <a:spcBef>
                          <a:spcPct val="0"/>
                        </a:spcBef>
                        <a:spcAft>
                          <a:spcPts val="0"/>
                        </a:spcAft>
                        <a:buClr>
                          <a:srgbClr val="3366FF"/>
                        </a:buClr>
                        <a:buSzPct val="120000"/>
                        <a:buFont typeface="Wingdings" pitchFamily="2" charset="2"/>
                        <a:buNone/>
                        <a:tabLst>
                          <a:tab pos="714375" algn="l"/>
                        </a:tabLst>
                      </a:pPr>
                      <a:r>
                        <a:rPr lang="en-US" sz="1600" b="0" kern="1200" spc="0" baseline="0" noProof="0" dirty="0" smtClean="0">
                          <a:solidFill>
                            <a:schemeClr val="tx1">
                              <a:lumMod val="65000"/>
                              <a:lumOff val="35000"/>
                            </a:schemeClr>
                          </a:solidFill>
                          <a:latin typeface="+mn-lt"/>
                          <a:ea typeface="Times New Roman" pitchFamily="18" charset="0"/>
                          <a:cs typeface="Arial" pitchFamily="34" charset="0"/>
                        </a:rPr>
                        <a:t>Reproducibility shall be determined by giving one TLD repeated exposures equal to that resulting from an exposure rate of 10 </a:t>
                      </a:r>
                      <a:r>
                        <a:rPr lang="pl-PL" sz="1600" b="0" kern="1200" spc="0" baseline="0" noProof="0" dirty="0" err="1" smtClean="0">
                          <a:solidFill>
                            <a:schemeClr val="tx1">
                              <a:lumMod val="65000"/>
                              <a:lumOff val="35000"/>
                            </a:schemeClr>
                          </a:solidFill>
                          <a:latin typeface="+mn-lt"/>
                          <a:ea typeface="Times New Roman" pitchFamily="18" charset="0"/>
                          <a:cs typeface="Arial" pitchFamily="34" charset="0"/>
                        </a:rPr>
                        <a:t>nGy</a:t>
                      </a:r>
                      <a:r>
                        <a:rPr lang="en-US" sz="1600" b="0" kern="1200" spc="0" baseline="0" noProof="0" dirty="0" smtClean="0">
                          <a:solidFill>
                            <a:schemeClr val="tx1">
                              <a:lumMod val="65000"/>
                              <a:lumOff val="35000"/>
                            </a:schemeClr>
                          </a:solidFill>
                          <a:latin typeface="+mn-lt"/>
                          <a:ea typeface="Times New Roman" pitchFamily="18" charset="0"/>
                          <a:cs typeface="Arial" pitchFamily="34" charset="0"/>
                        </a:rPr>
                        <a:t>/</a:t>
                      </a:r>
                      <a:r>
                        <a:rPr lang="en-US" sz="1600" b="0" kern="1200" spc="0" baseline="0" noProof="0" dirty="0" err="1" smtClean="0">
                          <a:solidFill>
                            <a:schemeClr val="tx1">
                              <a:lumMod val="65000"/>
                              <a:lumOff val="35000"/>
                            </a:schemeClr>
                          </a:solidFill>
                          <a:latin typeface="+mn-lt"/>
                          <a:ea typeface="Times New Roman" pitchFamily="18" charset="0"/>
                          <a:cs typeface="Arial" pitchFamily="34" charset="0"/>
                        </a:rPr>
                        <a:t>hr</a:t>
                      </a:r>
                      <a:r>
                        <a:rPr lang="en-US" sz="1600" b="0" kern="1200" spc="0" baseline="0" noProof="0" dirty="0" smtClean="0">
                          <a:solidFill>
                            <a:schemeClr val="tx1">
                              <a:lumMod val="65000"/>
                              <a:lumOff val="35000"/>
                            </a:schemeClr>
                          </a:solidFill>
                          <a:latin typeface="+mn-lt"/>
                          <a:ea typeface="Times New Roman" pitchFamily="18" charset="0"/>
                          <a:cs typeface="Arial" pitchFamily="34" charset="0"/>
                        </a:rPr>
                        <a:t> during the field cycle.  The responses shall have a relative standard deviation (coefficient of variation) of less than 3.0%."</a:t>
                      </a:r>
                    </a:p>
                  </a:txBody>
                  <a:tcPr anchor="ctr">
                    <a:lnL w="9525"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Prostokąt 1"/>
          <p:cNvSpPr/>
          <p:nvPr/>
        </p:nvSpPr>
        <p:spPr>
          <a:xfrm>
            <a:off x="683568" y="1628800"/>
            <a:ext cx="7920880" cy="865365"/>
          </a:xfrm>
          <a:prstGeom prst="rect">
            <a:avLst/>
          </a:prstGeom>
        </p:spPr>
        <p:txBody>
          <a:bodyPr wrap="square">
            <a:spAutoFit/>
          </a:bodyPr>
          <a:lstStyle/>
          <a:p>
            <a:pPr>
              <a:lnSpc>
                <a:spcPts val="2000"/>
              </a:lnSpc>
            </a:pPr>
            <a:r>
              <a:rPr lang="en-US" sz="2000" dirty="0">
                <a:solidFill>
                  <a:schemeClr val="bg1">
                    <a:lumMod val="50000"/>
                  </a:schemeClr>
                </a:solidFill>
                <a:ea typeface="Tahoma" pitchFamily="34" charset="0"/>
                <a:cs typeface="Tahoma" pitchFamily="34" charset="0"/>
              </a:rPr>
              <a:t>Required detection capabilities for </a:t>
            </a:r>
            <a:r>
              <a:rPr lang="en-US" sz="2000" b="1" dirty="0" err="1">
                <a:solidFill>
                  <a:schemeClr val="bg1">
                    <a:lumMod val="50000"/>
                  </a:schemeClr>
                </a:solidFill>
                <a:ea typeface="Tahoma" pitchFamily="34" charset="0"/>
                <a:cs typeface="Tahoma" pitchFamily="34" charset="0"/>
              </a:rPr>
              <a:t>thermoluminescence</a:t>
            </a:r>
            <a:r>
              <a:rPr lang="en-US" sz="2000" dirty="0">
                <a:solidFill>
                  <a:schemeClr val="bg1">
                    <a:lumMod val="50000"/>
                  </a:schemeClr>
                </a:solidFill>
                <a:ea typeface="Tahoma" pitchFamily="34" charset="0"/>
                <a:cs typeface="Tahoma" pitchFamily="34" charset="0"/>
              </a:rPr>
              <a:t> dosimeters used for environmental measurements shall meet or exceed the following recommendations:</a:t>
            </a:r>
            <a:endParaRPr lang="en-US" dirty="0">
              <a:solidFill>
                <a:srgbClr val="0033CC"/>
              </a:solidFill>
              <a:ea typeface="Tahoma" pitchFamily="34" charset="0"/>
              <a:cs typeface="Tahoma" pitchFamily="34" charset="0"/>
            </a:endParaRPr>
          </a:p>
        </p:txBody>
      </p:sp>
    </p:spTree>
    <p:extLst>
      <p:ext uri="{BB962C8B-B14F-4D97-AF65-F5344CB8AC3E}">
        <p14:creationId xmlns:p14="http://schemas.microsoft.com/office/powerpoint/2010/main" val="32528713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604448" y="836712"/>
            <a:ext cx="468000" cy="324000"/>
          </a:xfrm>
          <a:prstGeom prst="ellipse">
            <a:avLst/>
          </a:prstGeom>
          <a:ln>
            <a:solidFill>
              <a:schemeClr val="bg1">
                <a:lumMod val="75000"/>
              </a:schemeClr>
            </a:solidFill>
          </a:ln>
        </p:spPr>
        <p:txBody>
          <a:bodyPr lIns="0" tIns="0" rIns="0" bIns="0" anchor="ctr" anchorCtr="0"/>
          <a:lstStyle/>
          <a:p>
            <a:pPr algn="ctr"/>
            <a:fld id="{CE2184F6-B7EF-4020-A117-128689956E96}" type="slidenum">
              <a:rPr lang="pl-PL" sz="1400" b="1" smtClean="0"/>
              <a:pPr algn="ctr"/>
              <a:t>2</a:t>
            </a:fld>
            <a:endParaRPr lang="pl-PL" sz="1400" b="1" dirty="0"/>
          </a:p>
        </p:txBody>
      </p:sp>
      <p:sp>
        <p:nvSpPr>
          <p:cNvPr id="6" name="Rectangle 1"/>
          <p:cNvSpPr>
            <a:spLocks noChangeAspect="1" noChangeArrowheads="1"/>
          </p:cNvSpPr>
          <p:nvPr/>
        </p:nvSpPr>
        <p:spPr bwMode="auto">
          <a:xfrm>
            <a:off x="1339736" y="1052736"/>
            <a:ext cx="6904672" cy="481350"/>
          </a:xfrm>
          <a:prstGeom prst="rect">
            <a:avLst/>
          </a:prstGeom>
        </p:spPr>
        <p:txBody>
          <a:bodyPr wrap="square">
            <a:spAutoFit/>
          </a:bodyPr>
          <a:lstStyle/>
          <a:p>
            <a:pPr algn="ctr">
              <a:lnSpc>
                <a:spcPts val="3200"/>
              </a:lnSpc>
            </a:pPr>
            <a:r>
              <a:rPr lang="pl-PL" sz="2400" dirty="0" smtClean="0">
                <a:solidFill>
                  <a:srgbClr val="0066FF"/>
                </a:solidFill>
                <a:latin typeface="+mj-lt"/>
                <a:ea typeface="Tahoma" pitchFamily="34" charset="0"/>
                <a:cs typeface="Tahoma" pitchFamily="34" charset="0"/>
              </a:rPr>
              <a:t>REQUIREMENT</a:t>
            </a:r>
            <a:endParaRPr lang="pl-PL" sz="2400" dirty="0">
              <a:solidFill>
                <a:srgbClr val="0066FF"/>
              </a:solidFill>
              <a:latin typeface="+mj-lt"/>
              <a:ea typeface="Tahoma" pitchFamily="34" charset="0"/>
              <a:cs typeface="Tahoma" pitchFamily="34" charset="0"/>
            </a:endParaRPr>
          </a:p>
        </p:txBody>
      </p:sp>
      <p:sp>
        <p:nvSpPr>
          <p:cNvPr id="2" name="Prostokąt 1"/>
          <p:cNvSpPr/>
          <p:nvPr/>
        </p:nvSpPr>
        <p:spPr>
          <a:xfrm>
            <a:off x="1080488" y="1457489"/>
            <a:ext cx="7884000" cy="1323439"/>
          </a:xfrm>
          <a:prstGeom prst="rect">
            <a:avLst/>
          </a:prstGeom>
        </p:spPr>
        <p:txBody>
          <a:bodyPr wrap="square">
            <a:spAutoFit/>
          </a:bodyPr>
          <a:lstStyle/>
          <a:p>
            <a:pPr marL="0" lvl="1"/>
            <a:r>
              <a:rPr lang="en-US" sz="1600" b="1" dirty="0">
                <a:solidFill>
                  <a:schemeClr val="bg1">
                    <a:lumMod val="50000"/>
                  </a:schemeClr>
                </a:solidFill>
                <a:ea typeface="Tahoma" pitchFamily="34" charset="0"/>
                <a:cs typeface="Tahoma" pitchFamily="34" charset="0"/>
              </a:rPr>
              <a:t>The site selection and evaluation process was developed based on the Polish regulations, the international guidelines and best practices, with the support of engineering consultants with extensive, documented experience in  supporting NPP site selection and management of nuclear power projects and investments.  Development of the site selection and evaluation process was based on the following documents:</a:t>
            </a:r>
          </a:p>
        </p:txBody>
      </p:sp>
      <p:graphicFrame>
        <p:nvGraphicFramePr>
          <p:cNvPr id="3" name="Tabela 2"/>
          <p:cNvGraphicFramePr>
            <a:graphicFrameLocks noGrp="1"/>
          </p:cNvGraphicFramePr>
          <p:nvPr>
            <p:extLst>
              <p:ext uri="{D42A27DB-BD31-4B8C-83A1-F6EECF244321}">
                <p14:modId xmlns:p14="http://schemas.microsoft.com/office/powerpoint/2010/main" val="2955429268"/>
              </p:ext>
            </p:extLst>
          </p:nvPr>
        </p:nvGraphicFramePr>
        <p:xfrm>
          <a:off x="683568" y="2780928"/>
          <a:ext cx="8280920" cy="3368040"/>
        </p:xfrm>
        <a:graphic>
          <a:graphicData uri="http://schemas.openxmlformats.org/drawingml/2006/table">
            <a:tbl>
              <a:tblPr firstRow="1" bandRow="1">
                <a:tableStyleId>{5C22544A-7EE6-4342-B048-85BDC9FD1C3A}</a:tableStyleId>
              </a:tblPr>
              <a:tblGrid>
                <a:gridCol w="76922"/>
                <a:gridCol w="139102"/>
                <a:gridCol w="8064896"/>
              </a:tblGrid>
              <a:tr h="424098">
                <a:tc>
                  <a:txBody>
                    <a:bodyPr/>
                    <a:lstStyle/>
                    <a:p>
                      <a:endParaRPr lang="en-US" dirty="0"/>
                    </a:p>
                  </a:txBody>
                  <a:tcPr marL="0" marR="0" marT="0" marB="0">
                    <a:lnL w="9525" cap="flat" cmpd="sng" algn="ctr">
                      <a:solidFill>
                        <a:schemeClr val="tx1">
                          <a:lumMod val="65000"/>
                          <a:lumOff val="35000"/>
                        </a:schemeClr>
                      </a:solidFill>
                      <a:prstDash val="solid"/>
                      <a:round/>
                      <a:headEnd type="none" w="med" len="med"/>
                      <a:tailEnd type="none" w="med" len="med"/>
                    </a:lnL>
                    <a:lnR w="12700" cmpd="sng">
                      <a:noFill/>
                    </a:lnR>
                    <a:lnT w="9525"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400" dirty="0">
                        <a:solidFill>
                          <a:srgbClr val="0066FF"/>
                        </a:solidFill>
                      </a:endParaRPr>
                    </a:p>
                  </a:txBody>
                  <a:tcPr marL="0" marR="0" marT="0" marB="0" anchor="ctr">
                    <a:lnL w="12700" cmpd="sng">
                      <a:noFill/>
                    </a:lnL>
                    <a:lnR w="9525" cap="flat" cmpd="sng" algn="ctr">
                      <a:no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solidFill>
                      <a:schemeClr val="accent1">
                        <a:lumMod val="20000"/>
                        <a:lumOff val="80000"/>
                      </a:schemeClr>
                    </a:solidFill>
                  </a:tcPr>
                </a:tc>
                <a:tc>
                  <a:txBody>
                    <a:bodyPr/>
                    <a:lstStyle/>
                    <a:p>
                      <a:pPr marL="109275" lvl="1" indent="0" algn="l" defTabSz="914400" rtl="0" eaLnBrk="1" fontAlgn="base" latinLnBrk="0" hangingPunct="1">
                        <a:lnSpc>
                          <a:spcPts val="1200"/>
                        </a:lnSpc>
                        <a:spcBef>
                          <a:spcPct val="0"/>
                        </a:spcBef>
                        <a:spcAft>
                          <a:spcPts val="600"/>
                        </a:spcAft>
                        <a:buClr>
                          <a:srgbClr val="3366FF"/>
                        </a:buClr>
                        <a:buSzPct val="120000"/>
                        <a:buFont typeface="Wingdings" pitchFamily="2" charset="2"/>
                        <a:buNone/>
                        <a:tabLst>
                          <a:tab pos="714375" algn="l"/>
                        </a:tabLst>
                      </a:pPr>
                      <a:r>
                        <a:rPr lang="en-US" sz="1400" b="0" kern="1200" spc="-40" baseline="0" dirty="0" smtClean="0">
                          <a:solidFill>
                            <a:srgbClr val="0033CC"/>
                          </a:solidFill>
                          <a:latin typeface="+mn-lt"/>
                          <a:ea typeface="Times New Roman" pitchFamily="18" charset="0"/>
                          <a:cs typeface="Arial" pitchFamily="34" charset="0"/>
                        </a:rPr>
                        <a:t>The Atomic Law </a:t>
                      </a:r>
                    </a:p>
                    <a:p>
                      <a:pPr marL="109275" lvl="1" indent="0" algn="l" defTabSz="914400" rtl="0" eaLnBrk="1" fontAlgn="base" latinLnBrk="0" hangingPunct="1">
                        <a:lnSpc>
                          <a:spcPts val="1200"/>
                        </a:lnSpc>
                        <a:spcBef>
                          <a:spcPct val="0"/>
                        </a:spcBef>
                        <a:spcAft>
                          <a:spcPts val="600"/>
                        </a:spcAft>
                        <a:buClr>
                          <a:srgbClr val="3366FF"/>
                        </a:buClr>
                        <a:buSzPct val="120000"/>
                        <a:buFont typeface="Wingdings" pitchFamily="2" charset="2"/>
                        <a:buNone/>
                        <a:tabLst>
                          <a:tab pos="714375" algn="l"/>
                        </a:tabLst>
                      </a:pPr>
                      <a:r>
                        <a:rPr lang="en-US" sz="1400" b="0" kern="1200" spc="-40" baseline="0" dirty="0" smtClean="0">
                          <a:solidFill>
                            <a:srgbClr val="0033CC"/>
                          </a:solidFill>
                          <a:latin typeface="+mn-lt"/>
                          <a:ea typeface="Times New Roman" pitchFamily="18" charset="0"/>
                          <a:cs typeface="Arial" pitchFamily="34" charset="0"/>
                        </a:rPr>
                        <a:t>A Council of Ministers Regulation on the detailed scope of assessment of the location intended for a nuclear facility, the cases where such location must not be considered as meeting the requirements for location of the nuclear facility and on requirements for a location report for the nuclear facility (</a:t>
                      </a:r>
                      <a:r>
                        <a:rPr lang="en-US" sz="1400" b="0" kern="1200" spc="-40" baseline="0" dirty="0" err="1" smtClean="0">
                          <a:solidFill>
                            <a:srgbClr val="0033CC"/>
                          </a:solidFill>
                          <a:latin typeface="+mn-lt"/>
                          <a:ea typeface="Times New Roman" pitchFamily="18" charset="0"/>
                          <a:cs typeface="Arial" pitchFamily="34" charset="0"/>
                        </a:rPr>
                        <a:t>J.o.L</a:t>
                      </a:r>
                      <a:r>
                        <a:rPr lang="en-US" sz="1400" b="0" kern="1200" spc="-40" baseline="0" dirty="0" smtClean="0">
                          <a:solidFill>
                            <a:srgbClr val="0033CC"/>
                          </a:solidFill>
                          <a:latin typeface="+mn-lt"/>
                          <a:ea typeface="Times New Roman" pitchFamily="18" charset="0"/>
                          <a:cs typeface="Arial" pitchFamily="34" charset="0"/>
                        </a:rPr>
                        <a:t>. of 2012, item 1025)</a:t>
                      </a:r>
                    </a:p>
                    <a:p>
                      <a:pPr marL="109275" lvl="1" indent="0" algn="l" defTabSz="914400" rtl="0" eaLnBrk="1" fontAlgn="base" latinLnBrk="0" hangingPunct="1">
                        <a:lnSpc>
                          <a:spcPts val="1200"/>
                        </a:lnSpc>
                        <a:spcBef>
                          <a:spcPct val="0"/>
                        </a:spcBef>
                        <a:spcAft>
                          <a:spcPts val="600"/>
                        </a:spcAft>
                        <a:buClr>
                          <a:srgbClr val="3366FF"/>
                        </a:buClr>
                        <a:buSzPct val="120000"/>
                        <a:buFont typeface="Wingdings" pitchFamily="2" charset="2"/>
                        <a:buNone/>
                        <a:tabLst>
                          <a:tab pos="714375" algn="l"/>
                        </a:tabLst>
                      </a:pPr>
                      <a:r>
                        <a:rPr lang="en-US" sz="1400" b="0" kern="1200" spc="-40" baseline="0" dirty="0" smtClean="0">
                          <a:solidFill>
                            <a:srgbClr val="0033CC"/>
                          </a:solidFill>
                          <a:latin typeface="+mn-lt"/>
                          <a:ea typeface="Times New Roman" pitchFamily="18" charset="0"/>
                          <a:cs typeface="Arial" pitchFamily="34" charset="0"/>
                        </a:rPr>
                        <a:t>IAEA NS-R-3, Site Evaluation for Nuclear Installations, Safety Requirements, November 2003</a:t>
                      </a:r>
                    </a:p>
                    <a:p>
                      <a:pPr marL="109275" lvl="1" indent="0" algn="l" defTabSz="914400" rtl="0" eaLnBrk="1" fontAlgn="base" latinLnBrk="0" hangingPunct="1">
                        <a:lnSpc>
                          <a:spcPts val="1200"/>
                        </a:lnSpc>
                        <a:spcBef>
                          <a:spcPct val="0"/>
                        </a:spcBef>
                        <a:spcAft>
                          <a:spcPts val="600"/>
                        </a:spcAft>
                        <a:buClr>
                          <a:srgbClr val="3366FF"/>
                        </a:buClr>
                        <a:buSzPct val="120000"/>
                        <a:buFont typeface="Wingdings" pitchFamily="2" charset="2"/>
                        <a:buNone/>
                        <a:tabLst>
                          <a:tab pos="714375" algn="l"/>
                        </a:tabLst>
                      </a:pPr>
                      <a:r>
                        <a:rPr lang="en-US" sz="1400" b="0" kern="1200" spc="-40" baseline="0" dirty="0" smtClean="0">
                          <a:solidFill>
                            <a:srgbClr val="0033CC"/>
                          </a:solidFill>
                          <a:latin typeface="+mn-lt"/>
                          <a:ea typeface="Times New Roman" pitchFamily="18" charset="0"/>
                          <a:cs typeface="Arial" pitchFamily="34" charset="0"/>
                        </a:rPr>
                        <a:t>IAEA NS-G-3.1, External Human Induced Events in Site Evaluation for Nuclear Power Plants, Safety Guide, May 2002</a:t>
                      </a:r>
                    </a:p>
                    <a:p>
                      <a:pPr marL="109275" lvl="1" indent="0" algn="l" defTabSz="914400" rtl="0" eaLnBrk="1" fontAlgn="base" latinLnBrk="0" hangingPunct="1">
                        <a:lnSpc>
                          <a:spcPts val="1200"/>
                        </a:lnSpc>
                        <a:spcBef>
                          <a:spcPct val="0"/>
                        </a:spcBef>
                        <a:spcAft>
                          <a:spcPts val="600"/>
                        </a:spcAft>
                        <a:buClr>
                          <a:srgbClr val="3366FF"/>
                        </a:buClr>
                        <a:buSzPct val="120000"/>
                        <a:buFont typeface="Wingdings" pitchFamily="2" charset="2"/>
                        <a:buNone/>
                        <a:tabLst>
                          <a:tab pos="714375" algn="l"/>
                        </a:tabLst>
                      </a:pPr>
                      <a:r>
                        <a:rPr lang="en-US" sz="1400" b="0" kern="1200" spc="-40" baseline="0" dirty="0" smtClean="0">
                          <a:solidFill>
                            <a:srgbClr val="0033CC"/>
                          </a:solidFill>
                          <a:latin typeface="+mn-lt"/>
                          <a:ea typeface="Times New Roman" pitchFamily="18" charset="0"/>
                          <a:cs typeface="Arial" pitchFamily="34" charset="0"/>
                        </a:rPr>
                        <a:t>IAEA NS-G-3.2, Dispersion of Radioactive Material in Air and Water and Consideration of Population Distribution in Site Evaluation for Nuclear Power Plants, Safety Guide, March 2002</a:t>
                      </a:r>
                    </a:p>
                    <a:p>
                      <a:pPr marL="109275" lvl="1" indent="0" algn="l" defTabSz="914400" rtl="0" eaLnBrk="1" fontAlgn="base" latinLnBrk="0" hangingPunct="1">
                        <a:lnSpc>
                          <a:spcPts val="1200"/>
                        </a:lnSpc>
                        <a:spcBef>
                          <a:spcPct val="0"/>
                        </a:spcBef>
                        <a:spcAft>
                          <a:spcPts val="600"/>
                        </a:spcAft>
                        <a:buClr>
                          <a:srgbClr val="3366FF"/>
                        </a:buClr>
                        <a:buSzPct val="120000"/>
                        <a:buFont typeface="Wingdings" pitchFamily="2" charset="2"/>
                        <a:buNone/>
                        <a:tabLst>
                          <a:tab pos="714375" algn="l"/>
                        </a:tabLst>
                      </a:pPr>
                      <a:r>
                        <a:rPr lang="en-US" sz="1400" b="0" kern="1200" spc="-40" baseline="0" dirty="0" smtClean="0">
                          <a:solidFill>
                            <a:srgbClr val="0033CC"/>
                          </a:solidFill>
                          <a:latin typeface="+mn-lt"/>
                          <a:ea typeface="Times New Roman" pitchFamily="18" charset="0"/>
                          <a:cs typeface="Arial" pitchFamily="34" charset="0"/>
                        </a:rPr>
                        <a:t>IAEA NS-G-3.3, Evaluation of Seismic Hazards for Nuclear Power Plants, Safety Guide, December 2002</a:t>
                      </a:r>
                    </a:p>
                    <a:p>
                      <a:pPr marL="109275" lvl="1" indent="0" algn="l" defTabSz="914400" rtl="0" eaLnBrk="1" fontAlgn="base" latinLnBrk="0" hangingPunct="1">
                        <a:lnSpc>
                          <a:spcPts val="1200"/>
                        </a:lnSpc>
                        <a:spcBef>
                          <a:spcPct val="0"/>
                        </a:spcBef>
                        <a:spcAft>
                          <a:spcPts val="600"/>
                        </a:spcAft>
                        <a:buClr>
                          <a:srgbClr val="3366FF"/>
                        </a:buClr>
                        <a:buSzPct val="120000"/>
                        <a:buFont typeface="Wingdings" pitchFamily="2" charset="2"/>
                        <a:buNone/>
                        <a:tabLst>
                          <a:tab pos="714375" algn="l"/>
                        </a:tabLst>
                      </a:pPr>
                      <a:r>
                        <a:rPr lang="en-US" sz="1400" b="0" kern="1200" spc="-40" baseline="0" dirty="0" smtClean="0">
                          <a:solidFill>
                            <a:srgbClr val="0033CC"/>
                          </a:solidFill>
                          <a:latin typeface="+mn-lt"/>
                          <a:ea typeface="Times New Roman" pitchFamily="18" charset="0"/>
                          <a:cs typeface="Arial" pitchFamily="34" charset="0"/>
                        </a:rPr>
                        <a:t>IAEA NS-G-3.4, Meteorological Events in Site Evaluation for Nuclear Power Plants, May 2003</a:t>
                      </a:r>
                    </a:p>
                    <a:p>
                      <a:pPr marL="109275" lvl="1" indent="0" algn="l" defTabSz="914400" rtl="0" eaLnBrk="1" fontAlgn="base" latinLnBrk="0" hangingPunct="1">
                        <a:lnSpc>
                          <a:spcPts val="1200"/>
                        </a:lnSpc>
                        <a:spcBef>
                          <a:spcPct val="0"/>
                        </a:spcBef>
                        <a:spcAft>
                          <a:spcPts val="600"/>
                        </a:spcAft>
                        <a:buClr>
                          <a:srgbClr val="3366FF"/>
                        </a:buClr>
                        <a:buSzPct val="120000"/>
                        <a:buFont typeface="Wingdings" pitchFamily="2" charset="2"/>
                        <a:buNone/>
                        <a:tabLst>
                          <a:tab pos="714375" algn="l"/>
                        </a:tabLst>
                      </a:pPr>
                      <a:r>
                        <a:rPr lang="en-US" sz="1400" b="0" kern="1200" spc="-40" baseline="0" dirty="0" smtClean="0">
                          <a:solidFill>
                            <a:srgbClr val="0033CC"/>
                          </a:solidFill>
                          <a:latin typeface="+mn-lt"/>
                          <a:ea typeface="Times New Roman" pitchFamily="18" charset="0"/>
                          <a:cs typeface="Arial" pitchFamily="34" charset="0"/>
                        </a:rPr>
                        <a:t>IAEA NS-G-3.5, Flood Hazard for Nuclear Power Plants on Coastal and River Sites, Safety Guide, December 2003</a:t>
                      </a:r>
                    </a:p>
                    <a:p>
                      <a:pPr marL="109275" lvl="1" indent="0" algn="l" defTabSz="914400" rtl="0" eaLnBrk="1" fontAlgn="base" latinLnBrk="0" hangingPunct="1">
                        <a:lnSpc>
                          <a:spcPts val="1200"/>
                        </a:lnSpc>
                        <a:spcBef>
                          <a:spcPct val="0"/>
                        </a:spcBef>
                        <a:spcAft>
                          <a:spcPts val="600"/>
                        </a:spcAft>
                        <a:buClr>
                          <a:srgbClr val="3366FF"/>
                        </a:buClr>
                        <a:buSzPct val="120000"/>
                        <a:buFont typeface="Wingdings" pitchFamily="2" charset="2"/>
                        <a:buNone/>
                        <a:tabLst>
                          <a:tab pos="714375" algn="l"/>
                        </a:tabLst>
                      </a:pPr>
                      <a:r>
                        <a:rPr lang="en-US" sz="1400" b="0" kern="1200" spc="-40" baseline="0" dirty="0" smtClean="0">
                          <a:solidFill>
                            <a:srgbClr val="0033CC"/>
                          </a:solidFill>
                          <a:latin typeface="+mn-lt"/>
                          <a:ea typeface="Times New Roman" pitchFamily="18" charset="0"/>
                          <a:cs typeface="Arial" pitchFamily="34" charset="0"/>
                        </a:rPr>
                        <a:t>IAEA NS-G-3.6, Geotechnical Aspects of Site Evaluation and Foundations for Nuclear Power Plants, Safety Guide, December 2004</a:t>
                      </a:r>
                    </a:p>
                    <a:p>
                      <a:pPr marL="109275" lvl="1" indent="0" algn="l" defTabSz="914400" rtl="0" eaLnBrk="1" fontAlgn="base" latinLnBrk="0" hangingPunct="1">
                        <a:lnSpc>
                          <a:spcPts val="1200"/>
                        </a:lnSpc>
                        <a:spcBef>
                          <a:spcPct val="0"/>
                        </a:spcBef>
                        <a:spcAft>
                          <a:spcPts val="600"/>
                        </a:spcAft>
                        <a:buClr>
                          <a:srgbClr val="3366FF"/>
                        </a:buClr>
                        <a:buSzPct val="120000"/>
                        <a:buFont typeface="Wingdings" pitchFamily="2" charset="2"/>
                        <a:buNone/>
                        <a:tabLst>
                          <a:tab pos="714375" algn="l"/>
                        </a:tabLst>
                      </a:pPr>
                      <a:r>
                        <a:rPr lang="en-US" sz="1400" b="0" kern="1200" spc="-40" baseline="0" dirty="0" smtClean="0">
                          <a:solidFill>
                            <a:srgbClr val="0033CC"/>
                          </a:solidFill>
                          <a:latin typeface="+mn-lt"/>
                          <a:ea typeface="Times New Roman" pitchFamily="18" charset="0"/>
                          <a:cs typeface="Arial" pitchFamily="34" charset="0"/>
                        </a:rPr>
                        <a:t>IAEA SSG-9, Seismic Hazards in Site Evaluation for Nuclear Installations Specific Safety Guide, September 2010</a:t>
                      </a:r>
                    </a:p>
                    <a:p>
                      <a:pPr marL="109275" lvl="1" indent="0" algn="l" defTabSz="914400" rtl="0" eaLnBrk="1" fontAlgn="base" latinLnBrk="0" hangingPunct="1">
                        <a:lnSpc>
                          <a:spcPts val="1200"/>
                        </a:lnSpc>
                        <a:spcBef>
                          <a:spcPct val="0"/>
                        </a:spcBef>
                        <a:spcAft>
                          <a:spcPts val="600"/>
                        </a:spcAft>
                        <a:buClr>
                          <a:srgbClr val="3366FF"/>
                        </a:buClr>
                        <a:buSzPct val="120000"/>
                        <a:buFont typeface="Wingdings" pitchFamily="2" charset="2"/>
                        <a:buNone/>
                        <a:tabLst>
                          <a:tab pos="714375" algn="l"/>
                        </a:tabLst>
                      </a:pPr>
                      <a:r>
                        <a:rPr lang="en-US" sz="1400" b="0" kern="1200" spc="-40" baseline="0" dirty="0" smtClean="0">
                          <a:solidFill>
                            <a:srgbClr val="0033CC"/>
                          </a:solidFill>
                          <a:latin typeface="+mn-lt"/>
                          <a:ea typeface="Times New Roman" pitchFamily="18" charset="0"/>
                          <a:cs typeface="Arial" pitchFamily="34" charset="0"/>
                        </a:rPr>
                        <a:t>USNRC, 10 Code of Federal Regulations (CFR) Part 100, Reactor Site Criteria</a:t>
                      </a:r>
                    </a:p>
                    <a:p>
                      <a:pPr marL="109275" lvl="1" indent="0" algn="l" defTabSz="914400" rtl="0" eaLnBrk="1" fontAlgn="base" latinLnBrk="0" hangingPunct="1">
                        <a:lnSpc>
                          <a:spcPts val="1200"/>
                        </a:lnSpc>
                        <a:spcBef>
                          <a:spcPct val="0"/>
                        </a:spcBef>
                        <a:spcAft>
                          <a:spcPts val="600"/>
                        </a:spcAft>
                        <a:buClr>
                          <a:srgbClr val="3366FF"/>
                        </a:buClr>
                        <a:buSzPct val="120000"/>
                        <a:buFont typeface="Wingdings" pitchFamily="2" charset="2"/>
                        <a:buNone/>
                        <a:tabLst>
                          <a:tab pos="714375" algn="l"/>
                        </a:tabLst>
                      </a:pPr>
                      <a:r>
                        <a:rPr lang="en-US" sz="1400" b="0" kern="1200" spc="-40" baseline="0" dirty="0" smtClean="0">
                          <a:solidFill>
                            <a:srgbClr val="0033CC"/>
                          </a:solidFill>
                          <a:latin typeface="+mn-lt"/>
                          <a:ea typeface="Times New Roman" pitchFamily="18" charset="0"/>
                          <a:cs typeface="Arial" pitchFamily="34" charset="0"/>
                        </a:rPr>
                        <a:t>USNRC, Regulatory Guide 4.7, General Site Suitability Criteria For Nuclear Power Stations, Rev. 2, April 1998</a:t>
                      </a:r>
                    </a:p>
                  </a:txBody>
                  <a:tcPr>
                    <a:lnL w="9525"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4994655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604448" y="836712"/>
            <a:ext cx="468000" cy="324000"/>
          </a:xfrm>
          <a:prstGeom prst="ellipse">
            <a:avLst/>
          </a:prstGeom>
          <a:ln>
            <a:solidFill>
              <a:schemeClr val="bg1">
                <a:lumMod val="75000"/>
              </a:schemeClr>
            </a:solidFill>
          </a:ln>
        </p:spPr>
        <p:txBody>
          <a:bodyPr lIns="0" tIns="0" rIns="0" bIns="0" anchor="ctr" anchorCtr="0"/>
          <a:lstStyle/>
          <a:p>
            <a:pPr algn="ctr"/>
            <a:fld id="{CE2184F6-B7EF-4020-A117-128689956E96}" type="slidenum">
              <a:rPr lang="pl-PL" sz="1400" b="1" smtClean="0"/>
              <a:pPr algn="ctr"/>
              <a:t>20</a:t>
            </a:fld>
            <a:endParaRPr lang="pl-PL" sz="1400" b="1" dirty="0"/>
          </a:p>
        </p:txBody>
      </p:sp>
      <p:sp>
        <p:nvSpPr>
          <p:cNvPr id="6" name="Rectangle 1"/>
          <p:cNvSpPr>
            <a:spLocks noChangeAspect="1" noChangeArrowheads="1"/>
          </p:cNvSpPr>
          <p:nvPr/>
        </p:nvSpPr>
        <p:spPr bwMode="auto">
          <a:xfrm>
            <a:off x="1339736" y="980728"/>
            <a:ext cx="6904672" cy="481350"/>
          </a:xfrm>
          <a:prstGeom prst="rect">
            <a:avLst/>
          </a:prstGeom>
        </p:spPr>
        <p:txBody>
          <a:bodyPr wrap="square">
            <a:spAutoFit/>
          </a:bodyPr>
          <a:lstStyle/>
          <a:p>
            <a:pPr algn="ctr">
              <a:lnSpc>
                <a:spcPts val="3200"/>
              </a:lnSpc>
            </a:pPr>
            <a:r>
              <a:rPr lang="pl-PL" sz="2400" dirty="0" smtClean="0">
                <a:solidFill>
                  <a:srgbClr val="0066FF"/>
                </a:solidFill>
                <a:latin typeface="+mj-lt"/>
                <a:ea typeface="Tahoma" pitchFamily="34" charset="0"/>
                <a:cs typeface="Tahoma" pitchFamily="34" charset="0"/>
              </a:rPr>
              <a:t>EQUIPMENT</a:t>
            </a:r>
          </a:p>
        </p:txBody>
      </p:sp>
      <p:sp>
        <p:nvSpPr>
          <p:cNvPr id="2" name="Prostokąt 1"/>
          <p:cNvSpPr/>
          <p:nvPr/>
        </p:nvSpPr>
        <p:spPr>
          <a:xfrm>
            <a:off x="1159716" y="1473517"/>
            <a:ext cx="7264712" cy="352404"/>
          </a:xfrm>
          <a:prstGeom prst="rect">
            <a:avLst/>
          </a:prstGeom>
        </p:spPr>
        <p:txBody>
          <a:bodyPr wrap="square">
            <a:spAutoFit/>
          </a:bodyPr>
          <a:lstStyle/>
          <a:p>
            <a:pPr>
              <a:lnSpc>
                <a:spcPts val="2000"/>
              </a:lnSpc>
            </a:pPr>
            <a:r>
              <a:rPr lang="en-US" sz="2000" b="1" dirty="0">
                <a:solidFill>
                  <a:schemeClr val="bg1">
                    <a:lumMod val="50000"/>
                  </a:schemeClr>
                </a:solidFill>
                <a:ea typeface="Tahoma" pitchFamily="34" charset="0"/>
                <a:cs typeface="Tahoma" pitchFamily="34" charset="0"/>
              </a:rPr>
              <a:t>Gamma dose rate </a:t>
            </a:r>
            <a:r>
              <a:rPr lang="en-US" sz="2000" b="1" dirty="0" smtClean="0">
                <a:solidFill>
                  <a:schemeClr val="bg1">
                    <a:lumMod val="50000"/>
                  </a:schemeClr>
                </a:solidFill>
                <a:ea typeface="Tahoma" pitchFamily="34" charset="0"/>
                <a:cs typeface="Tahoma" pitchFamily="34" charset="0"/>
              </a:rPr>
              <a:t>measurement </a:t>
            </a:r>
            <a:endParaRPr lang="en-US" sz="2000" b="1" dirty="0">
              <a:solidFill>
                <a:schemeClr val="bg1">
                  <a:lumMod val="50000"/>
                </a:schemeClr>
              </a:solidFill>
              <a:ea typeface="Tahoma" pitchFamily="34" charset="0"/>
              <a:cs typeface="Tahoma" pitchFamily="34" charset="0"/>
            </a:endParaRP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825921"/>
            <a:ext cx="5256584" cy="3436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2010" y="1988840"/>
            <a:ext cx="2615029"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rostokąt 2"/>
          <p:cNvSpPr/>
          <p:nvPr/>
        </p:nvSpPr>
        <p:spPr>
          <a:xfrm>
            <a:off x="6393470" y="4365104"/>
            <a:ext cx="2615029" cy="738664"/>
          </a:xfrm>
          <a:prstGeom prst="rect">
            <a:avLst/>
          </a:prstGeom>
        </p:spPr>
        <p:txBody>
          <a:bodyPr wrap="square">
            <a:spAutoFit/>
          </a:bodyPr>
          <a:lstStyle/>
          <a:p>
            <a:r>
              <a:rPr lang="en-US" sz="1400" dirty="0" smtClean="0"/>
              <a:t>Remote control and  compatible with many externally mounted wireless radio options</a:t>
            </a:r>
            <a:endParaRPr lang="en-US" sz="1400" dirty="0"/>
          </a:p>
        </p:txBody>
      </p:sp>
      <p:pic>
        <p:nvPicPr>
          <p:cNvPr id="1026" name="Picture 2" descr="C:\Users\Pawel Krajewski\Documents\PROGRAM KAMILA\graphs\TL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609" y="5373216"/>
            <a:ext cx="1080120" cy="722323"/>
          </a:xfrm>
          <a:prstGeom prst="rect">
            <a:avLst/>
          </a:prstGeom>
          <a:noFill/>
          <a:extLst>
            <a:ext uri="{909E8E84-426E-40DD-AFC4-6F175D3DCCD1}">
              <a14:hiddenFill xmlns:a14="http://schemas.microsoft.com/office/drawing/2010/main">
                <a:solidFill>
                  <a:srgbClr val="FFFFFF"/>
                </a:solidFill>
              </a14:hiddenFill>
            </a:ext>
          </a:extLst>
        </p:spPr>
      </p:pic>
      <p:sp>
        <p:nvSpPr>
          <p:cNvPr id="4" name="Prostokąt 3"/>
          <p:cNvSpPr/>
          <p:nvPr/>
        </p:nvSpPr>
        <p:spPr>
          <a:xfrm>
            <a:off x="2195736" y="5507940"/>
            <a:ext cx="2088232" cy="369332"/>
          </a:xfrm>
          <a:prstGeom prst="rect">
            <a:avLst/>
          </a:prstGeom>
        </p:spPr>
        <p:txBody>
          <a:bodyPr wrap="square">
            <a:spAutoFit/>
          </a:bodyPr>
          <a:lstStyle/>
          <a:p>
            <a:r>
              <a:rPr lang="en-US" dirty="0" smtClean="0">
                <a:solidFill>
                  <a:schemeClr val="tx1">
                    <a:lumMod val="75000"/>
                    <a:lumOff val="25000"/>
                  </a:schemeClr>
                </a:solidFill>
              </a:rPr>
              <a:t>Passive method TLD</a:t>
            </a:r>
            <a:endParaRPr lang="en-US" dirty="0">
              <a:solidFill>
                <a:schemeClr val="tx1">
                  <a:lumMod val="75000"/>
                  <a:lumOff val="25000"/>
                </a:schemeClr>
              </a:solidFill>
            </a:endParaRPr>
          </a:p>
        </p:txBody>
      </p:sp>
    </p:spTree>
    <p:extLst>
      <p:ext uri="{BB962C8B-B14F-4D97-AF65-F5344CB8AC3E}">
        <p14:creationId xmlns:p14="http://schemas.microsoft.com/office/powerpoint/2010/main" val="29789572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C:\Users\Pawel\Documents\_PCA AUDITY\stacja do poboru\PC160473.JPG"/>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60000"/>
                    </a14:imgEffect>
                    <a14:imgEffect>
                      <a14:brightnessContrast bright="20000" contrast="12000"/>
                    </a14:imgEffect>
                  </a14:imgLayer>
                </a14:imgProps>
              </a:ext>
              <a:ext uri="{28A0092B-C50C-407E-A947-70E740481C1C}">
                <a14:useLocalDpi xmlns:a14="http://schemas.microsoft.com/office/drawing/2010/main"/>
              </a:ext>
            </a:extLst>
          </a:blip>
          <a:srcRect/>
          <a:stretch>
            <a:fillRect/>
          </a:stretch>
        </p:blipFill>
        <p:spPr bwMode="auto">
          <a:xfrm>
            <a:off x="3853145" y="3284984"/>
            <a:ext cx="1877854" cy="250380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8604448" y="836712"/>
            <a:ext cx="468000" cy="324000"/>
          </a:xfrm>
          <a:prstGeom prst="ellipse">
            <a:avLst/>
          </a:prstGeom>
          <a:ln>
            <a:solidFill>
              <a:schemeClr val="bg1">
                <a:lumMod val="75000"/>
              </a:schemeClr>
            </a:solidFill>
          </a:ln>
        </p:spPr>
        <p:txBody>
          <a:bodyPr lIns="0" tIns="0" rIns="0" bIns="0" anchor="ctr" anchorCtr="0"/>
          <a:lstStyle/>
          <a:p>
            <a:pPr algn="ctr"/>
            <a:fld id="{CE2184F6-B7EF-4020-A117-128689956E96}" type="slidenum">
              <a:rPr lang="pl-PL" sz="1400" b="1" smtClean="0"/>
              <a:pPr algn="ctr"/>
              <a:t>21</a:t>
            </a:fld>
            <a:endParaRPr lang="pl-PL" sz="1400" b="1" dirty="0"/>
          </a:p>
        </p:txBody>
      </p:sp>
      <p:sp>
        <p:nvSpPr>
          <p:cNvPr id="6" name="Rectangle 1"/>
          <p:cNvSpPr>
            <a:spLocks noChangeAspect="1" noChangeArrowheads="1"/>
          </p:cNvSpPr>
          <p:nvPr/>
        </p:nvSpPr>
        <p:spPr bwMode="auto">
          <a:xfrm>
            <a:off x="1339736" y="980728"/>
            <a:ext cx="6904672" cy="481350"/>
          </a:xfrm>
          <a:prstGeom prst="rect">
            <a:avLst/>
          </a:prstGeom>
        </p:spPr>
        <p:txBody>
          <a:bodyPr wrap="square">
            <a:spAutoFit/>
          </a:bodyPr>
          <a:lstStyle/>
          <a:p>
            <a:pPr algn="ctr">
              <a:lnSpc>
                <a:spcPts val="3200"/>
              </a:lnSpc>
            </a:pPr>
            <a:r>
              <a:rPr lang="pl-PL" sz="2400" dirty="0" smtClean="0">
                <a:solidFill>
                  <a:srgbClr val="0066FF"/>
                </a:solidFill>
                <a:latin typeface="+mj-lt"/>
                <a:ea typeface="Tahoma" pitchFamily="34" charset="0"/>
                <a:cs typeface="Tahoma" pitchFamily="34" charset="0"/>
              </a:rPr>
              <a:t>EQUIPMENT</a:t>
            </a:r>
          </a:p>
        </p:txBody>
      </p:sp>
      <p:sp>
        <p:nvSpPr>
          <p:cNvPr id="2" name="Prostokąt 1"/>
          <p:cNvSpPr/>
          <p:nvPr/>
        </p:nvSpPr>
        <p:spPr>
          <a:xfrm>
            <a:off x="1339736" y="1268760"/>
            <a:ext cx="7264712" cy="352404"/>
          </a:xfrm>
          <a:prstGeom prst="rect">
            <a:avLst/>
          </a:prstGeom>
        </p:spPr>
        <p:txBody>
          <a:bodyPr wrap="square">
            <a:spAutoFit/>
          </a:bodyPr>
          <a:lstStyle/>
          <a:p>
            <a:pPr>
              <a:lnSpc>
                <a:spcPts val="2000"/>
              </a:lnSpc>
            </a:pPr>
            <a:r>
              <a:rPr lang="en-US" sz="2000" b="1" dirty="0">
                <a:solidFill>
                  <a:schemeClr val="bg1">
                    <a:lumMod val="50000"/>
                  </a:schemeClr>
                </a:solidFill>
                <a:ea typeface="Tahoma" pitchFamily="34" charset="0"/>
                <a:cs typeface="Tahoma" pitchFamily="34" charset="0"/>
              </a:rPr>
              <a:t>Air monitoring</a:t>
            </a:r>
          </a:p>
        </p:txBody>
      </p:sp>
      <p:sp>
        <p:nvSpPr>
          <p:cNvPr id="8" name="Rectangle 18"/>
          <p:cNvSpPr/>
          <p:nvPr/>
        </p:nvSpPr>
        <p:spPr>
          <a:xfrm>
            <a:off x="970508" y="1628800"/>
            <a:ext cx="7417916" cy="1554272"/>
          </a:xfrm>
          <a:prstGeom prst="rect">
            <a:avLst/>
          </a:prstGeom>
        </p:spPr>
        <p:txBody>
          <a:bodyPr wrap="square">
            <a:spAutoFit/>
          </a:bodyPr>
          <a:lstStyle/>
          <a:p>
            <a:pPr marL="576000" lvl="1" indent="-466725" fontAlgn="base">
              <a:lnSpc>
                <a:spcPts val="1800"/>
              </a:lnSpc>
              <a:spcBef>
                <a:spcPct val="0"/>
              </a:spcBef>
              <a:spcAft>
                <a:spcPts val="600"/>
              </a:spcAft>
              <a:buClr>
                <a:srgbClr val="3366FF"/>
              </a:buClr>
              <a:buSzPct val="175000"/>
              <a:buFont typeface="Wingdings" pitchFamily="2" charset="2"/>
              <a:buChar char="§"/>
              <a:tabLst>
                <a:tab pos="714375" algn="l"/>
              </a:tabLst>
            </a:pPr>
            <a:r>
              <a:rPr lang="en-US" sz="2000" dirty="0">
                <a:solidFill>
                  <a:srgbClr val="0033CC"/>
                </a:solidFill>
                <a:ea typeface="Times New Roman" pitchFamily="18" charset="0"/>
                <a:cs typeface="Arial" pitchFamily="34" charset="0"/>
              </a:rPr>
              <a:t>HIGH-SENSITIVE MOBILE STATION </a:t>
            </a:r>
            <a:endParaRPr lang="pl-PL" sz="2000" dirty="0">
              <a:solidFill>
                <a:srgbClr val="0033CC"/>
              </a:solidFill>
              <a:ea typeface="Times New Roman" pitchFamily="18" charset="0"/>
              <a:cs typeface="Arial" pitchFamily="34" charset="0"/>
            </a:endParaRPr>
          </a:p>
          <a:p>
            <a:pPr>
              <a:lnSpc>
                <a:spcPts val="1800"/>
              </a:lnSpc>
            </a:pPr>
            <a:r>
              <a:rPr lang="en-US" i="1" dirty="0">
                <a:solidFill>
                  <a:srgbClr val="0066FF"/>
                </a:solidFill>
                <a:latin typeface="Calibri" pitchFamily="34" charset="0"/>
                <a:cs typeface="Tahoma" pitchFamily="34" charset="0"/>
              </a:rPr>
              <a:t>New patented </a:t>
            </a:r>
            <a:r>
              <a:rPr lang="pl-PL" i="1" dirty="0" smtClean="0">
                <a:solidFill>
                  <a:srgbClr val="0066FF"/>
                </a:solidFill>
                <a:latin typeface="Calibri" pitchFamily="34" charset="0"/>
                <a:cs typeface="Tahoma" pitchFamily="34" charset="0"/>
              </a:rPr>
              <a:t>by CLOR </a:t>
            </a:r>
            <a:r>
              <a:rPr lang="en-US" i="1" dirty="0" smtClean="0">
                <a:solidFill>
                  <a:srgbClr val="0066FF"/>
                </a:solidFill>
                <a:latin typeface="Calibri" pitchFamily="34" charset="0"/>
                <a:cs typeface="Tahoma" pitchFamily="34" charset="0"/>
              </a:rPr>
              <a:t>mobile </a:t>
            </a:r>
            <a:r>
              <a:rPr lang="en-US" i="1" dirty="0">
                <a:solidFill>
                  <a:srgbClr val="0066FF"/>
                </a:solidFill>
                <a:latin typeface="Calibri" pitchFamily="34" charset="0"/>
                <a:cs typeface="Tahoma" pitchFamily="34" charset="0"/>
              </a:rPr>
              <a:t>station for monitoring (sampling and on-line measurements)  airborne radioactive </a:t>
            </a:r>
            <a:r>
              <a:rPr lang="en-US" i="1" dirty="0" smtClean="0">
                <a:solidFill>
                  <a:srgbClr val="0066FF"/>
                </a:solidFill>
                <a:latin typeface="Calibri" pitchFamily="34" charset="0"/>
                <a:cs typeface="Tahoma" pitchFamily="34" charset="0"/>
              </a:rPr>
              <a:t>contaminations</a:t>
            </a:r>
            <a:r>
              <a:rPr lang="pl-PL" i="1" dirty="0" smtClean="0">
                <a:solidFill>
                  <a:srgbClr val="0066FF"/>
                </a:solidFill>
                <a:latin typeface="Calibri" pitchFamily="34" charset="0"/>
                <a:cs typeface="Tahoma" pitchFamily="34" charset="0"/>
              </a:rPr>
              <a:t>.</a:t>
            </a:r>
          </a:p>
          <a:p>
            <a:pPr>
              <a:lnSpc>
                <a:spcPts val="1800"/>
              </a:lnSpc>
            </a:pPr>
            <a:r>
              <a:rPr lang="en-US" dirty="0" smtClean="0">
                <a:solidFill>
                  <a:schemeClr val="tx1">
                    <a:lumMod val="65000"/>
                    <a:lumOff val="35000"/>
                  </a:schemeClr>
                </a:solidFill>
                <a:latin typeface="Calibri" pitchFamily="34" charset="0"/>
                <a:cs typeface="Tahoma" pitchFamily="34" charset="0"/>
              </a:rPr>
              <a:t>(</a:t>
            </a:r>
            <a:r>
              <a:rPr lang="en-US" dirty="0">
                <a:solidFill>
                  <a:schemeClr val="tx1">
                    <a:lumMod val="65000"/>
                    <a:lumOff val="35000"/>
                  </a:schemeClr>
                </a:solidFill>
                <a:latin typeface="Calibri" pitchFamily="34" charset="0"/>
                <a:cs typeface="Tahoma" pitchFamily="34" charset="0"/>
              </a:rPr>
              <a:t>1000 m3 per h) for measurements  air radioactive contaminations base on LaBr</a:t>
            </a:r>
            <a:r>
              <a:rPr lang="en-US" baseline="-25000" dirty="0">
                <a:solidFill>
                  <a:schemeClr val="tx1">
                    <a:lumMod val="65000"/>
                    <a:lumOff val="35000"/>
                  </a:schemeClr>
                </a:solidFill>
                <a:latin typeface="Calibri" pitchFamily="34" charset="0"/>
                <a:cs typeface="Tahoma" pitchFamily="34" charset="0"/>
              </a:rPr>
              <a:t>2</a:t>
            </a:r>
            <a:r>
              <a:rPr lang="en-US" dirty="0">
                <a:solidFill>
                  <a:schemeClr val="tx1">
                    <a:lumMod val="65000"/>
                    <a:lumOff val="35000"/>
                  </a:schemeClr>
                </a:solidFill>
                <a:latin typeface="Calibri" pitchFamily="34" charset="0"/>
                <a:cs typeface="Tahoma" pitchFamily="34" charset="0"/>
              </a:rPr>
              <a:t> detector, </a:t>
            </a:r>
            <a:r>
              <a:rPr lang="en-US" dirty="0" smtClean="0">
                <a:solidFill>
                  <a:schemeClr val="tx1">
                    <a:lumMod val="65000"/>
                    <a:lumOff val="35000"/>
                  </a:schemeClr>
                </a:solidFill>
                <a:latin typeface="Calibri" pitchFamily="34" charset="0"/>
                <a:cs typeface="Tahoma" pitchFamily="34" charset="0"/>
              </a:rPr>
              <a:t>with </a:t>
            </a:r>
            <a:r>
              <a:rPr lang="en-US" dirty="0" err="1">
                <a:solidFill>
                  <a:schemeClr val="tx1">
                    <a:lumMod val="65000"/>
                    <a:lumOff val="35000"/>
                  </a:schemeClr>
                </a:solidFill>
                <a:latin typeface="Calibri" pitchFamily="34" charset="0"/>
                <a:cs typeface="Tahoma" pitchFamily="34" charset="0"/>
              </a:rPr>
              <a:t>meteo</a:t>
            </a:r>
            <a:r>
              <a:rPr lang="en-US" dirty="0">
                <a:solidFill>
                  <a:schemeClr val="tx1">
                    <a:lumMod val="65000"/>
                    <a:lumOff val="35000"/>
                  </a:schemeClr>
                </a:solidFill>
                <a:latin typeface="Calibri" pitchFamily="34" charset="0"/>
                <a:cs typeface="Tahoma" pitchFamily="34" charset="0"/>
              </a:rPr>
              <a:t> station, </a:t>
            </a:r>
            <a:r>
              <a:rPr lang="en-US" dirty="0" smtClean="0">
                <a:solidFill>
                  <a:schemeClr val="tx1">
                    <a:lumMod val="65000"/>
                    <a:lumOff val="35000"/>
                  </a:schemeClr>
                </a:solidFill>
                <a:latin typeface="Calibri" pitchFamily="34" charset="0"/>
                <a:cs typeface="Tahoma" pitchFamily="34" charset="0"/>
              </a:rPr>
              <a:t>integrated </a:t>
            </a:r>
            <a:r>
              <a:rPr lang="en-US" dirty="0">
                <a:solidFill>
                  <a:schemeClr val="tx1">
                    <a:lumMod val="65000"/>
                    <a:lumOff val="35000"/>
                  </a:schemeClr>
                </a:solidFill>
                <a:latin typeface="Calibri" pitchFamily="34" charset="0"/>
                <a:cs typeface="Tahoma" pitchFamily="34" charset="0"/>
              </a:rPr>
              <a:t>with computer network, </a:t>
            </a:r>
            <a:r>
              <a:rPr lang="en-US" dirty="0" smtClean="0">
                <a:solidFill>
                  <a:schemeClr val="tx1">
                    <a:lumMod val="65000"/>
                    <a:lumOff val="35000"/>
                  </a:schemeClr>
                </a:solidFill>
                <a:latin typeface="Calibri" pitchFamily="34" charset="0"/>
                <a:cs typeface="Tahoma" pitchFamily="34" charset="0"/>
              </a:rPr>
              <a:t>full </a:t>
            </a:r>
            <a:r>
              <a:rPr lang="en-US" dirty="0">
                <a:solidFill>
                  <a:schemeClr val="tx1">
                    <a:lumMod val="65000"/>
                    <a:lumOff val="35000"/>
                  </a:schemeClr>
                </a:solidFill>
                <a:latin typeface="Calibri" pitchFamily="34" charset="0"/>
                <a:cs typeface="Tahoma" pitchFamily="34" charset="0"/>
              </a:rPr>
              <a:t>long distance controlled and data transmission via </a:t>
            </a:r>
            <a:r>
              <a:rPr lang="en-US" dirty="0" err="1">
                <a:solidFill>
                  <a:schemeClr val="tx1">
                    <a:lumMod val="65000"/>
                    <a:lumOff val="35000"/>
                  </a:schemeClr>
                </a:solidFill>
                <a:latin typeface="Calibri" pitchFamily="34" charset="0"/>
                <a:cs typeface="Tahoma" pitchFamily="34" charset="0"/>
              </a:rPr>
              <a:t>wifi</a:t>
            </a:r>
            <a:r>
              <a:rPr lang="en-US" dirty="0">
                <a:solidFill>
                  <a:schemeClr val="tx1">
                    <a:lumMod val="65000"/>
                    <a:lumOff val="35000"/>
                  </a:schemeClr>
                </a:solidFill>
                <a:latin typeface="Calibri" pitchFamily="34" charset="0"/>
                <a:cs typeface="Tahoma" pitchFamily="34" charset="0"/>
              </a:rPr>
              <a:t> </a:t>
            </a:r>
            <a:r>
              <a:rPr lang="en-US" dirty="0" smtClean="0">
                <a:solidFill>
                  <a:schemeClr val="tx1">
                    <a:lumMod val="65000"/>
                    <a:lumOff val="35000"/>
                  </a:schemeClr>
                </a:solidFill>
                <a:latin typeface="Calibri" pitchFamily="34" charset="0"/>
                <a:cs typeface="Tahoma" pitchFamily="34" charset="0"/>
              </a:rPr>
              <a:t>connector</a:t>
            </a:r>
            <a:r>
              <a:rPr lang="pl-PL" dirty="0" smtClean="0">
                <a:solidFill>
                  <a:schemeClr val="tx1">
                    <a:lumMod val="65000"/>
                    <a:lumOff val="35000"/>
                  </a:schemeClr>
                </a:solidFill>
                <a:latin typeface="Calibri" pitchFamily="34" charset="0"/>
                <a:cs typeface="Tahoma" pitchFamily="34" charset="0"/>
              </a:rPr>
              <a:t>.</a:t>
            </a:r>
            <a:endParaRPr lang="en-US" dirty="0">
              <a:solidFill>
                <a:schemeClr val="tx1">
                  <a:lumMod val="65000"/>
                  <a:lumOff val="35000"/>
                </a:schemeClr>
              </a:solidFill>
              <a:latin typeface="Calibri" pitchFamily="34" charset="0"/>
              <a:cs typeface="Tahoma" pitchFamily="34" charset="0"/>
            </a:endParaRPr>
          </a:p>
        </p:txBody>
      </p:sp>
      <p:pic>
        <p:nvPicPr>
          <p:cNvPr id="10" name="Picture 2" descr="C:\Users\Pawel\Documents\_PCA AUDITY\stacja do poboru\PC160477a.JPG"/>
          <p:cNvPicPr>
            <a:picLocks noChangeAspect="1" noChangeArrowheads="1"/>
          </p:cNvPicPr>
          <p:nvPr/>
        </p:nvPicPr>
        <p:blipFill>
          <a:blip r:embed="rId5" cstate="screen">
            <a:extLst>
              <a:ext uri="{BEBA8EAE-BF5A-486C-A8C5-ECC9F3942E4B}">
                <a14:imgProps xmlns:a14="http://schemas.microsoft.com/office/drawing/2010/main">
                  <a14:imgLayer r:embed="rId6">
                    <a14:imgEffect>
                      <a14:sharpenSoften amount="60000"/>
                    </a14:imgEffect>
                    <a14:imgEffect>
                      <a14:brightnessContrast bright="13000" contrast="10000"/>
                    </a14:imgEffect>
                  </a14:imgLayer>
                </a14:imgProps>
              </a:ext>
              <a:ext uri="{28A0092B-C50C-407E-A947-70E740481C1C}">
                <a14:useLocalDpi xmlns:a14="http://schemas.microsoft.com/office/drawing/2010/main"/>
              </a:ext>
            </a:extLst>
          </a:blip>
          <a:srcRect/>
          <a:stretch>
            <a:fillRect/>
          </a:stretch>
        </p:blipFill>
        <p:spPr bwMode="auto">
          <a:xfrm>
            <a:off x="824393" y="3284984"/>
            <a:ext cx="3338407" cy="250380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b="50000"/>
          <a:stretch/>
        </p:blipFill>
        <p:spPr bwMode="auto">
          <a:xfrm>
            <a:off x="5868144" y="3212976"/>
            <a:ext cx="2286000" cy="2810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35177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604448" y="836712"/>
            <a:ext cx="468000" cy="324000"/>
          </a:xfrm>
          <a:prstGeom prst="ellipse">
            <a:avLst/>
          </a:prstGeom>
          <a:ln>
            <a:solidFill>
              <a:schemeClr val="bg1">
                <a:lumMod val="75000"/>
              </a:schemeClr>
            </a:solidFill>
          </a:ln>
        </p:spPr>
        <p:txBody>
          <a:bodyPr lIns="0" tIns="0" rIns="0" bIns="0" anchor="ctr" anchorCtr="0"/>
          <a:lstStyle/>
          <a:p>
            <a:pPr algn="ctr"/>
            <a:fld id="{CE2184F6-B7EF-4020-A117-128689956E96}" type="slidenum">
              <a:rPr lang="pl-PL" sz="1400" b="1" smtClean="0"/>
              <a:pPr algn="ctr"/>
              <a:t>22</a:t>
            </a:fld>
            <a:endParaRPr lang="pl-PL" sz="1400" b="1" dirty="0"/>
          </a:p>
        </p:txBody>
      </p:sp>
      <p:sp>
        <p:nvSpPr>
          <p:cNvPr id="6" name="Rectangle 1"/>
          <p:cNvSpPr>
            <a:spLocks noChangeAspect="1" noChangeArrowheads="1"/>
          </p:cNvSpPr>
          <p:nvPr/>
        </p:nvSpPr>
        <p:spPr bwMode="auto">
          <a:xfrm>
            <a:off x="1339736" y="980728"/>
            <a:ext cx="6904672" cy="481350"/>
          </a:xfrm>
          <a:prstGeom prst="rect">
            <a:avLst/>
          </a:prstGeom>
        </p:spPr>
        <p:txBody>
          <a:bodyPr wrap="square">
            <a:spAutoFit/>
          </a:bodyPr>
          <a:lstStyle/>
          <a:p>
            <a:pPr algn="ctr">
              <a:lnSpc>
                <a:spcPts val="3200"/>
              </a:lnSpc>
            </a:pPr>
            <a:r>
              <a:rPr lang="pl-PL" sz="2400" dirty="0" smtClean="0">
                <a:solidFill>
                  <a:srgbClr val="0066FF"/>
                </a:solidFill>
                <a:latin typeface="+mj-lt"/>
                <a:ea typeface="Tahoma" pitchFamily="34" charset="0"/>
                <a:cs typeface="Tahoma" pitchFamily="34" charset="0"/>
              </a:rPr>
              <a:t>EQUIPMENT</a:t>
            </a:r>
          </a:p>
        </p:txBody>
      </p:sp>
      <p:sp>
        <p:nvSpPr>
          <p:cNvPr id="2" name="Prostokąt 1"/>
          <p:cNvSpPr/>
          <p:nvPr/>
        </p:nvSpPr>
        <p:spPr>
          <a:xfrm>
            <a:off x="1339736" y="1268760"/>
            <a:ext cx="7264712" cy="352404"/>
          </a:xfrm>
          <a:prstGeom prst="rect">
            <a:avLst/>
          </a:prstGeom>
        </p:spPr>
        <p:txBody>
          <a:bodyPr wrap="square">
            <a:spAutoFit/>
          </a:bodyPr>
          <a:lstStyle/>
          <a:p>
            <a:pPr>
              <a:lnSpc>
                <a:spcPts val="2000"/>
              </a:lnSpc>
            </a:pPr>
            <a:r>
              <a:rPr lang="en-US" sz="2000" b="1" dirty="0">
                <a:solidFill>
                  <a:schemeClr val="bg1">
                    <a:lumMod val="50000"/>
                  </a:schemeClr>
                </a:solidFill>
                <a:ea typeface="Tahoma" pitchFamily="34" charset="0"/>
                <a:cs typeface="Tahoma" pitchFamily="34" charset="0"/>
              </a:rPr>
              <a:t>Deposition</a:t>
            </a:r>
          </a:p>
        </p:txBody>
      </p:sp>
      <p:pic>
        <p:nvPicPr>
          <p:cNvPr id="717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51080" y="1772816"/>
            <a:ext cx="5146526" cy="3694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rostokąt 3"/>
          <p:cNvSpPr/>
          <p:nvPr/>
        </p:nvSpPr>
        <p:spPr>
          <a:xfrm>
            <a:off x="1835696" y="5507940"/>
            <a:ext cx="5513462" cy="369332"/>
          </a:xfrm>
          <a:prstGeom prst="rect">
            <a:avLst/>
          </a:prstGeom>
        </p:spPr>
        <p:txBody>
          <a:bodyPr wrap="square">
            <a:spAutoFit/>
          </a:bodyPr>
          <a:lstStyle/>
          <a:p>
            <a:r>
              <a:rPr lang="en-US" dirty="0">
                <a:solidFill>
                  <a:schemeClr val="tx1">
                    <a:lumMod val="65000"/>
                    <a:lumOff val="35000"/>
                  </a:schemeClr>
                </a:solidFill>
              </a:rPr>
              <a:t>Ion-exchange fallout collection and fallout pot collector.</a:t>
            </a:r>
          </a:p>
        </p:txBody>
      </p:sp>
    </p:spTree>
    <p:extLst>
      <p:ext uri="{BB962C8B-B14F-4D97-AF65-F5344CB8AC3E}">
        <p14:creationId xmlns:p14="http://schemas.microsoft.com/office/powerpoint/2010/main" val="41355123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604448" y="836712"/>
            <a:ext cx="468000" cy="324000"/>
          </a:xfrm>
          <a:prstGeom prst="ellipse">
            <a:avLst/>
          </a:prstGeom>
          <a:ln>
            <a:solidFill>
              <a:schemeClr val="bg1">
                <a:lumMod val="75000"/>
              </a:schemeClr>
            </a:solidFill>
          </a:ln>
        </p:spPr>
        <p:txBody>
          <a:bodyPr lIns="0" tIns="0" rIns="0" bIns="0" anchor="ctr" anchorCtr="0"/>
          <a:lstStyle/>
          <a:p>
            <a:pPr algn="ctr"/>
            <a:fld id="{CE2184F6-B7EF-4020-A117-128689956E96}" type="slidenum">
              <a:rPr lang="pl-PL" sz="1400" b="1" smtClean="0"/>
              <a:pPr algn="ctr"/>
              <a:t>23</a:t>
            </a:fld>
            <a:endParaRPr lang="pl-PL" sz="1400" b="1" dirty="0"/>
          </a:p>
        </p:txBody>
      </p:sp>
      <p:sp>
        <p:nvSpPr>
          <p:cNvPr id="6" name="Rectangle 1"/>
          <p:cNvSpPr>
            <a:spLocks noChangeAspect="1" noChangeArrowheads="1"/>
          </p:cNvSpPr>
          <p:nvPr/>
        </p:nvSpPr>
        <p:spPr bwMode="auto">
          <a:xfrm>
            <a:off x="1339736" y="980728"/>
            <a:ext cx="6904672" cy="481350"/>
          </a:xfrm>
          <a:prstGeom prst="rect">
            <a:avLst/>
          </a:prstGeom>
        </p:spPr>
        <p:txBody>
          <a:bodyPr wrap="square">
            <a:spAutoFit/>
          </a:bodyPr>
          <a:lstStyle/>
          <a:p>
            <a:pPr algn="ctr">
              <a:lnSpc>
                <a:spcPts val="3200"/>
              </a:lnSpc>
            </a:pPr>
            <a:r>
              <a:rPr lang="pl-PL" sz="2400" dirty="0" smtClean="0">
                <a:solidFill>
                  <a:srgbClr val="0066FF"/>
                </a:solidFill>
                <a:latin typeface="+mj-lt"/>
                <a:ea typeface="Tahoma" pitchFamily="34" charset="0"/>
                <a:cs typeface="Tahoma" pitchFamily="34" charset="0"/>
              </a:rPr>
              <a:t>EQUIPMENT</a:t>
            </a:r>
          </a:p>
        </p:txBody>
      </p:sp>
      <p:sp>
        <p:nvSpPr>
          <p:cNvPr id="2" name="Prostokąt 1"/>
          <p:cNvSpPr/>
          <p:nvPr/>
        </p:nvSpPr>
        <p:spPr>
          <a:xfrm>
            <a:off x="1339736" y="1415098"/>
            <a:ext cx="7624752" cy="605294"/>
          </a:xfrm>
          <a:prstGeom prst="rect">
            <a:avLst/>
          </a:prstGeom>
        </p:spPr>
        <p:txBody>
          <a:bodyPr wrap="square">
            <a:spAutoFit/>
          </a:bodyPr>
          <a:lstStyle/>
          <a:p>
            <a:pPr>
              <a:lnSpc>
                <a:spcPts val="2000"/>
              </a:lnSpc>
            </a:pPr>
            <a:r>
              <a:rPr lang="en-US" sz="2000" b="1" dirty="0">
                <a:solidFill>
                  <a:schemeClr val="bg1">
                    <a:lumMod val="50000"/>
                  </a:schemeClr>
                </a:solidFill>
                <a:ea typeface="Tahoma" pitchFamily="34" charset="0"/>
                <a:cs typeface="Tahoma" pitchFamily="34" charset="0"/>
              </a:rPr>
              <a:t>Soil samples undisturbed (</a:t>
            </a:r>
            <a:r>
              <a:rPr lang="en-US" sz="2000" b="1" dirty="0" err="1">
                <a:solidFill>
                  <a:schemeClr val="bg1">
                    <a:lumMod val="50000"/>
                  </a:schemeClr>
                </a:solidFill>
                <a:ea typeface="Tahoma" pitchFamily="34" charset="0"/>
                <a:cs typeface="Tahoma" pitchFamily="34" charset="0"/>
              </a:rPr>
              <a:t>unploughed</a:t>
            </a:r>
            <a:r>
              <a:rPr lang="en-US" sz="2000" b="1" dirty="0">
                <a:solidFill>
                  <a:schemeClr val="bg1">
                    <a:lumMod val="50000"/>
                  </a:schemeClr>
                </a:solidFill>
                <a:ea typeface="Tahoma" pitchFamily="34" charset="0"/>
                <a:cs typeface="Tahoma" pitchFamily="34" charset="0"/>
              </a:rPr>
              <a:t>) area of ground, </a:t>
            </a:r>
          </a:p>
          <a:p>
            <a:pPr>
              <a:lnSpc>
                <a:spcPts val="2000"/>
              </a:lnSpc>
            </a:pPr>
            <a:r>
              <a:rPr lang="en-US" sz="2000" b="1" dirty="0">
                <a:solidFill>
                  <a:schemeClr val="bg1">
                    <a:lumMod val="50000"/>
                  </a:schemeClr>
                </a:solidFill>
                <a:ea typeface="Tahoma" pitchFamily="34" charset="0"/>
                <a:cs typeface="Tahoma" pitchFamily="34" charset="0"/>
              </a:rPr>
              <a:t>agricultural soil as part of a program to study the ingestion pathway</a:t>
            </a:r>
          </a:p>
        </p:txBody>
      </p:sp>
      <p:sp>
        <p:nvSpPr>
          <p:cNvPr id="8" name="Prostokąt 1"/>
          <p:cNvSpPr/>
          <p:nvPr/>
        </p:nvSpPr>
        <p:spPr bwMode="auto">
          <a:xfrm>
            <a:off x="5152111" y="2167410"/>
            <a:ext cx="3777277" cy="2197694"/>
          </a:xfrm>
          <a:custGeom>
            <a:avLst/>
            <a:gdLst>
              <a:gd name="connsiteX0" fmla="*/ 0 w 7056784"/>
              <a:gd name="connsiteY0" fmla="*/ 0 h 5411925"/>
              <a:gd name="connsiteX1" fmla="*/ 7056784 w 7056784"/>
              <a:gd name="connsiteY1" fmla="*/ 0 h 5411925"/>
              <a:gd name="connsiteX2" fmla="*/ 7056784 w 7056784"/>
              <a:gd name="connsiteY2" fmla="*/ 5411925 h 5411925"/>
              <a:gd name="connsiteX3" fmla="*/ 0 w 7056784"/>
              <a:gd name="connsiteY3" fmla="*/ 5411925 h 5411925"/>
              <a:gd name="connsiteX4" fmla="*/ 0 w 7056784"/>
              <a:gd name="connsiteY4" fmla="*/ 0 h 5411925"/>
              <a:gd name="connsiteX0" fmla="*/ 0 w 7056784"/>
              <a:gd name="connsiteY0" fmla="*/ 0 h 5411925"/>
              <a:gd name="connsiteX1" fmla="*/ 7056784 w 7056784"/>
              <a:gd name="connsiteY1" fmla="*/ 0 h 5411925"/>
              <a:gd name="connsiteX2" fmla="*/ 7054552 w 7056784"/>
              <a:gd name="connsiteY2" fmla="*/ 2593320 h 5411925"/>
              <a:gd name="connsiteX3" fmla="*/ 7056784 w 7056784"/>
              <a:gd name="connsiteY3" fmla="*/ 5411925 h 5411925"/>
              <a:gd name="connsiteX4" fmla="*/ 0 w 7056784"/>
              <a:gd name="connsiteY4" fmla="*/ 5411925 h 5411925"/>
              <a:gd name="connsiteX5" fmla="*/ 0 w 7056784"/>
              <a:gd name="connsiteY5" fmla="*/ 0 h 5411925"/>
              <a:gd name="connsiteX0" fmla="*/ 0 w 7056784"/>
              <a:gd name="connsiteY0" fmla="*/ 0 h 5411925"/>
              <a:gd name="connsiteX1" fmla="*/ 7056784 w 7056784"/>
              <a:gd name="connsiteY1" fmla="*/ 0 h 5411925"/>
              <a:gd name="connsiteX2" fmla="*/ 7054552 w 7056784"/>
              <a:gd name="connsiteY2" fmla="*/ 2412345 h 5411925"/>
              <a:gd name="connsiteX3" fmla="*/ 7054552 w 7056784"/>
              <a:gd name="connsiteY3" fmla="*/ 2593320 h 5411925"/>
              <a:gd name="connsiteX4" fmla="*/ 7056784 w 7056784"/>
              <a:gd name="connsiteY4" fmla="*/ 5411925 h 5411925"/>
              <a:gd name="connsiteX5" fmla="*/ 0 w 7056784"/>
              <a:gd name="connsiteY5" fmla="*/ 5411925 h 5411925"/>
              <a:gd name="connsiteX6" fmla="*/ 0 w 7056784"/>
              <a:gd name="connsiteY6" fmla="*/ 0 h 5411925"/>
              <a:gd name="connsiteX0" fmla="*/ 7054552 w 7145992"/>
              <a:gd name="connsiteY0" fmla="*/ 2593320 h 5411925"/>
              <a:gd name="connsiteX1" fmla="*/ 7056784 w 7145992"/>
              <a:gd name="connsiteY1" fmla="*/ 5411925 h 5411925"/>
              <a:gd name="connsiteX2" fmla="*/ 0 w 7145992"/>
              <a:gd name="connsiteY2" fmla="*/ 5411925 h 5411925"/>
              <a:gd name="connsiteX3" fmla="*/ 0 w 7145992"/>
              <a:gd name="connsiteY3" fmla="*/ 0 h 5411925"/>
              <a:gd name="connsiteX4" fmla="*/ 7056784 w 7145992"/>
              <a:gd name="connsiteY4" fmla="*/ 0 h 5411925"/>
              <a:gd name="connsiteX5" fmla="*/ 7054552 w 7145992"/>
              <a:gd name="connsiteY5" fmla="*/ 2412345 h 5411925"/>
              <a:gd name="connsiteX6" fmla="*/ 7145992 w 7145992"/>
              <a:gd name="connsiteY6" fmla="*/ 2684760 h 5411925"/>
              <a:gd name="connsiteX0" fmla="*/ 7054552 w 7056784"/>
              <a:gd name="connsiteY0" fmla="*/ 2593320 h 5411925"/>
              <a:gd name="connsiteX1" fmla="*/ 7056784 w 7056784"/>
              <a:gd name="connsiteY1" fmla="*/ 5411925 h 5411925"/>
              <a:gd name="connsiteX2" fmla="*/ 0 w 7056784"/>
              <a:gd name="connsiteY2" fmla="*/ 5411925 h 5411925"/>
              <a:gd name="connsiteX3" fmla="*/ 0 w 7056784"/>
              <a:gd name="connsiteY3" fmla="*/ 0 h 5411925"/>
              <a:gd name="connsiteX4" fmla="*/ 7056784 w 7056784"/>
              <a:gd name="connsiteY4" fmla="*/ 0 h 5411925"/>
              <a:gd name="connsiteX5" fmla="*/ 7054552 w 7056784"/>
              <a:gd name="connsiteY5" fmla="*/ 2412345 h 5411925"/>
              <a:gd name="connsiteX0" fmla="*/ 7054552 w 7056784"/>
              <a:gd name="connsiteY0" fmla="*/ 3955395 h 5411925"/>
              <a:gd name="connsiteX1" fmla="*/ 7056784 w 7056784"/>
              <a:gd name="connsiteY1" fmla="*/ 5411925 h 5411925"/>
              <a:gd name="connsiteX2" fmla="*/ 0 w 7056784"/>
              <a:gd name="connsiteY2" fmla="*/ 5411925 h 5411925"/>
              <a:gd name="connsiteX3" fmla="*/ 0 w 7056784"/>
              <a:gd name="connsiteY3" fmla="*/ 0 h 5411925"/>
              <a:gd name="connsiteX4" fmla="*/ 7056784 w 7056784"/>
              <a:gd name="connsiteY4" fmla="*/ 0 h 5411925"/>
              <a:gd name="connsiteX5" fmla="*/ 7054552 w 7056784"/>
              <a:gd name="connsiteY5" fmla="*/ 2412345 h 5411925"/>
              <a:gd name="connsiteX0" fmla="*/ 7054552 w 7056784"/>
              <a:gd name="connsiteY0" fmla="*/ 3955395 h 5411925"/>
              <a:gd name="connsiteX1" fmla="*/ 7056784 w 7056784"/>
              <a:gd name="connsiteY1" fmla="*/ 5411925 h 5411925"/>
              <a:gd name="connsiteX2" fmla="*/ 0 w 7056784"/>
              <a:gd name="connsiteY2" fmla="*/ 5411925 h 5411925"/>
              <a:gd name="connsiteX3" fmla="*/ 0 w 7056784"/>
              <a:gd name="connsiteY3" fmla="*/ 0 h 5411925"/>
              <a:gd name="connsiteX4" fmla="*/ 7056784 w 7056784"/>
              <a:gd name="connsiteY4" fmla="*/ 0 h 5411925"/>
              <a:gd name="connsiteX5" fmla="*/ 7054552 w 7056784"/>
              <a:gd name="connsiteY5" fmla="*/ 1650345 h 5411925"/>
              <a:gd name="connsiteX0" fmla="*/ 7054552 w 7056784"/>
              <a:gd name="connsiteY0" fmla="*/ 3955395 h 5411925"/>
              <a:gd name="connsiteX1" fmla="*/ 7056784 w 7056784"/>
              <a:gd name="connsiteY1" fmla="*/ 5411925 h 5411925"/>
              <a:gd name="connsiteX2" fmla="*/ 0 w 7056784"/>
              <a:gd name="connsiteY2" fmla="*/ 5411925 h 5411925"/>
              <a:gd name="connsiteX3" fmla="*/ 0 w 7056784"/>
              <a:gd name="connsiteY3" fmla="*/ 0 h 5411925"/>
              <a:gd name="connsiteX4" fmla="*/ 7056784 w 7056784"/>
              <a:gd name="connsiteY4" fmla="*/ 0 h 5411925"/>
              <a:gd name="connsiteX5" fmla="*/ 7045044 w 7056784"/>
              <a:gd name="connsiteY5" fmla="*/ 633681 h 5411925"/>
              <a:gd name="connsiteX0" fmla="*/ 7054552 w 7092586"/>
              <a:gd name="connsiteY0" fmla="*/ 3955395 h 5411925"/>
              <a:gd name="connsiteX1" fmla="*/ 7056784 w 7092586"/>
              <a:gd name="connsiteY1" fmla="*/ 5411925 h 5411925"/>
              <a:gd name="connsiteX2" fmla="*/ 0 w 7092586"/>
              <a:gd name="connsiteY2" fmla="*/ 5411925 h 5411925"/>
              <a:gd name="connsiteX3" fmla="*/ 0 w 7092586"/>
              <a:gd name="connsiteY3" fmla="*/ 0 h 5411925"/>
              <a:gd name="connsiteX4" fmla="*/ 7056784 w 7092586"/>
              <a:gd name="connsiteY4" fmla="*/ 0 h 5411925"/>
              <a:gd name="connsiteX5" fmla="*/ 7092586 w 7092586"/>
              <a:gd name="connsiteY5" fmla="*/ 633681 h 5411925"/>
              <a:gd name="connsiteX0" fmla="*/ 7054552 w 7083078"/>
              <a:gd name="connsiteY0" fmla="*/ 3955395 h 5411925"/>
              <a:gd name="connsiteX1" fmla="*/ 7056784 w 7083078"/>
              <a:gd name="connsiteY1" fmla="*/ 5411925 h 5411925"/>
              <a:gd name="connsiteX2" fmla="*/ 0 w 7083078"/>
              <a:gd name="connsiteY2" fmla="*/ 5411925 h 5411925"/>
              <a:gd name="connsiteX3" fmla="*/ 0 w 7083078"/>
              <a:gd name="connsiteY3" fmla="*/ 0 h 5411925"/>
              <a:gd name="connsiteX4" fmla="*/ 7056784 w 7083078"/>
              <a:gd name="connsiteY4" fmla="*/ 0 h 5411925"/>
              <a:gd name="connsiteX5" fmla="*/ 7083078 w 7083078"/>
              <a:gd name="connsiteY5" fmla="*/ 839588 h 5411925"/>
              <a:gd name="connsiteX0" fmla="*/ 7054552 w 7056784"/>
              <a:gd name="connsiteY0" fmla="*/ 3955395 h 5411925"/>
              <a:gd name="connsiteX1" fmla="*/ 7056784 w 7056784"/>
              <a:gd name="connsiteY1" fmla="*/ 5411925 h 5411925"/>
              <a:gd name="connsiteX2" fmla="*/ 0 w 7056784"/>
              <a:gd name="connsiteY2" fmla="*/ 5411925 h 5411925"/>
              <a:gd name="connsiteX3" fmla="*/ 0 w 7056784"/>
              <a:gd name="connsiteY3" fmla="*/ 0 h 5411925"/>
              <a:gd name="connsiteX4" fmla="*/ 7056784 w 7056784"/>
              <a:gd name="connsiteY4" fmla="*/ 0 h 5411925"/>
              <a:gd name="connsiteX5" fmla="*/ 7054553 w 7056784"/>
              <a:gd name="connsiteY5" fmla="*/ 839588 h 5411925"/>
              <a:gd name="connsiteX0" fmla="*/ 7054553 w 7056784"/>
              <a:gd name="connsiteY0" fmla="*/ 4495899 h 5411925"/>
              <a:gd name="connsiteX1" fmla="*/ 7056784 w 7056784"/>
              <a:gd name="connsiteY1" fmla="*/ 5411925 h 5411925"/>
              <a:gd name="connsiteX2" fmla="*/ 0 w 7056784"/>
              <a:gd name="connsiteY2" fmla="*/ 5411925 h 5411925"/>
              <a:gd name="connsiteX3" fmla="*/ 0 w 7056784"/>
              <a:gd name="connsiteY3" fmla="*/ 0 h 5411925"/>
              <a:gd name="connsiteX4" fmla="*/ 7056784 w 7056784"/>
              <a:gd name="connsiteY4" fmla="*/ 0 h 5411925"/>
              <a:gd name="connsiteX5" fmla="*/ 7054553 w 7056784"/>
              <a:gd name="connsiteY5" fmla="*/ 839588 h 5411925"/>
              <a:gd name="connsiteX0" fmla="*/ 7054554 w 7056784"/>
              <a:gd name="connsiteY0" fmla="*/ 4650330 h 5411925"/>
              <a:gd name="connsiteX1" fmla="*/ 7056784 w 7056784"/>
              <a:gd name="connsiteY1" fmla="*/ 5411925 h 5411925"/>
              <a:gd name="connsiteX2" fmla="*/ 0 w 7056784"/>
              <a:gd name="connsiteY2" fmla="*/ 5411925 h 5411925"/>
              <a:gd name="connsiteX3" fmla="*/ 0 w 7056784"/>
              <a:gd name="connsiteY3" fmla="*/ 0 h 5411925"/>
              <a:gd name="connsiteX4" fmla="*/ 7056784 w 7056784"/>
              <a:gd name="connsiteY4" fmla="*/ 0 h 5411925"/>
              <a:gd name="connsiteX5" fmla="*/ 7054553 w 7056784"/>
              <a:gd name="connsiteY5" fmla="*/ 839588 h 541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56784" h="5411925">
                <a:moveTo>
                  <a:pt x="7054554" y="4650330"/>
                </a:moveTo>
                <a:cubicBezTo>
                  <a:pt x="7055298" y="4955672"/>
                  <a:pt x="7056040" y="5106583"/>
                  <a:pt x="7056784" y="5411925"/>
                </a:cubicBezTo>
                <a:lnTo>
                  <a:pt x="0" y="5411925"/>
                </a:lnTo>
                <a:lnTo>
                  <a:pt x="0" y="0"/>
                </a:lnTo>
                <a:lnTo>
                  <a:pt x="7056784" y="0"/>
                </a:lnTo>
                <a:cubicBezTo>
                  <a:pt x="7056040" y="279863"/>
                  <a:pt x="7055297" y="559725"/>
                  <a:pt x="7054553" y="839588"/>
                </a:cubicBezTo>
              </a:path>
            </a:pathLst>
          </a:custGeom>
          <a:noFill/>
          <a:ln w="12700">
            <a:solidFill>
              <a:schemeClr val="tx1">
                <a:lumMod val="50000"/>
                <a:lumOff val="50000"/>
              </a:schemeClr>
            </a:solidFill>
            <a:miter lim="800000"/>
            <a:headEnd/>
            <a:tailEnd/>
          </a:ln>
          <a:effectLst/>
        </p:spPr>
        <p:txBody>
          <a:bodyPr vert="horz" wrap="square" lIns="91440" tIns="180000" rIns="91440" bIns="0" numCol="1" rtlCol="0" anchor="ctr" anchorCtr="0" compatLnSpc="1">
            <a:prstTxWarp prst="textNoShape">
              <a:avLst/>
            </a:prstTxWarp>
            <a:spAutoFit/>
          </a:bodyPr>
          <a:lstStyle/>
          <a:p>
            <a:pPr marL="576000" lvl="1" indent="-466725" fontAlgn="base">
              <a:spcBef>
                <a:spcPct val="0"/>
              </a:spcBef>
              <a:spcAft>
                <a:spcPts val="600"/>
              </a:spcAft>
              <a:buClr>
                <a:srgbClr val="3366FF"/>
              </a:buClr>
              <a:buSzPct val="175000"/>
              <a:buFont typeface="Wingdings" pitchFamily="2" charset="2"/>
              <a:buChar char="§"/>
              <a:tabLst>
                <a:tab pos="714375" algn="l"/>
              </a:tabLst>
            </a:pPr>
            <a:r>
              <a:rPr lang="pl-PL" dirty="0" smtClean="0">
                <a:solidFill>
                  <a:srgbClr val="0033CC"/>
                </a:solidFill>
                <a:ea typeface="Times New Roman" pitchFamily="18" charset="0"/>
                <a:cs typeface="Arial" pitchFamily="34" charset="0"/>
              </a:rPr>
              <a:t>SOIL</a:t>
            </a:r>
            <a:r>
              <a:rPr lang="en-US" dirty="0">
                <a:solidFill>
                  <a:srgbClr val="0033CC"/>
                </a:solidFill>
                <a:ea typeface="Times New Roman" pitchFamily="18" charset="0"/>
                <a:cs typeface="Arial" pitchFamily="34" charset="0"/>
              </a:rPr>
              <a:t> </a:t>
            </a:r>
            <a:r>
              <a:rPr lang="en-US" dirty="0" smtClean="0">
                <a:solidFill>
                  <a:srgbClr val="0033CC"/>
                </a:solidFill>
                <a:ea typeface="Times New Roman" pitchFamily="18" charset="0"/>
                <a:cs typeface="Arial" pitchFamily="34" charset="0"/>
              </a:rPr>
              <a:t>monitoring</a:t>
            </a:r>
            <a:r>
              <a:rPr lang="pl-PL" dirty="0" smtClean="0">
                <a:solidFill>
                  <a:srgbClr val="0033CC"/>
                </a:solidFill>
                <a:ea typeface="Times New Roman" pitchFamily="18" charset="0"/>
                <a:cs typeface="Arial" pitchFamily="34" charset="0"/>
              </a:rPr>
              <a:t>- </a:t>
            </a:r>
            <a:r>
              <a:rPr lang="pl-PL" i="1" dirty="0" err="1" smtClean="0">
                <a:solidFill>
                  <a:srgbClr val="0033CC"/>
                </a:solidFill>
                <a:ea typeface="Times New Roman" pitchFamily="18" charset="0"/>
                <a:cs typeface="Arial" pitchFamily="34" charset="0"/>
              </a:rPr>
              <a:t>supported</a:t>
            </a:r>
            <a:r>
              <a:rPr lang="pl-PL" i="1" dirty="0" smtClean="0">
                <a:solidFill>
                  <a:srgbClr val="0033CC"/>
                </a:solidFill>
                <a:ea typeface="Times New Roman" pitchFamily="18" charset="0"/>
                <a:cs typeface="Arial" pitchFamily="34" charset="0"/>
              </a:rPr>
              <a:t> by </a:t>
            </a:r>
            <a:r>
              <a:rPr lang="en-US" i="1" dirty="0" smtClean="0">
                <a:solidFill>
                  <a:srgbClr val="0033CC"/>
                </a:solidFill>
                <a:ea typeface="Times New Roman" pitchFamily="18" charset="0"/>
                <a:cs typeface="Arial" pitchFamily="34" charset="0"/>
              </a:rPr>
              <a:t>the National </a:t>
            </a:r>
            <a:r>
              <a:rPr lang="en-US" i="1" dirty="0">
                <a:solidFill>
                  <a:srgbClr val="0033CC"/>
                </a:solidFill>
                <a:ea typeface="Times New Roman" pitchFamily="18" charset="0"/>
                <a:cs typeface="Arial" pitchFamily="34" charset="0"/>
              </a:rPr>
              <a:t>Environmental Protection and Water Management </a:t>
            </a:r>
            <a:r>
              <a:rPr lang="en-US" i="1" dirty="0" smtClean="0">
                <a:solidFill>
                  <a:srgbClr val="0033CC"/>
                </a:solidFill>
                <a:ea typeface="Times New Roman" pitchFamily="18" charset="0"/>
                <a:cs typeface="Arial" pitchFamily="34" charset="0"/>
              </a:rPr>
              <a:t>Fund</a:t>
            </a:r>
            <a:endParaRPr lang="pl-PL" i="1" dirty="0" smtClean="0">
              <a:solidFill>
                <a:srgbClr val="0033CC"/>
              </a:solidFill>
              <a:ea typeface="Times New Roman" pitchFamily="18" charset="0"/>
              <a:cs typeface="Arial" pitchFamily="34" charset="0"/>
            </a:endParaRPr>
          </a:p>
          <a:p>
            <a:pPr marL="109275" lvl="1" algn="ctr" fontAlgn="base">
              <a:spcBef>
                <a:spcPct val="0"/>
              </a:spcBef>
              <a:spcAft>
                <a:spcPts val="600"/>
              </a:spcAft>
              <a:buClr>
                <a:srgbClr val="3366FF"/>
              </a:buClr>
              <a:buSzPct val="175000"/>
              <a:tabLst>
                <a:tab pos="714375" algn="l"/>
              </a:tabLst>
            </a:pPr>
            <a:r>
              <a:rPr lang="en-US" b="1" i="1" dirty="0" smtClean="0">
                <a:solidFill>
                  <a:schemeClr val="tx1">
                    <a:lumMod val="75000"/>
                    <a:lumOff val="25000"/>
                  </a:schemeClr>
                </a:solidFill>
                <a:ea typeface="Times New Roman" pitchFamily="18" charset="0"/>
                <a:cs typeface="Arial" pitchFamily="34" charset="0"/>
              </a:rPr>
              <a:t>the </a:t>
            </a:r>
            <a:r>
              <a:rPr lang="en-US" b="1" i="1" dirty="0">
                <a:solidFill>
                  <a:schemeClr val="tx1">
                    <a:lumMod val="75000"/>
                    <a:lumOff val="25000"/>
                  </a:schemeClr>
                </a:solidFill>
                <a:ea typeface="Times New Roman" pitchFamily="18" charset="0"/>
                <a:cs typeface="Arial" pitchFamily="34" charset="0"/>
              </a:rPr>
              <a:t>fourth edition of “</a:t>
            </a:r>
            <a:r>
              <a:rPr lang="en-US" b="1" i="1" dirty="0" smtClean="0">
                <a:solidFill>
                  <a:schemeClr val="tx1">
                    <a:lumMod val="75000"/>
                    <a:lumOff val="25000"/>
                  </a:schemeClr>
                </a:solidFill>
                <a:ea typeface="Times New Roman" pitchFamily="18" charset="0"/>
                <a:cs typeface="Arial" pitchFamily="34" charset="0"/>
              </a:rPr>
              <a:t>Radiation</a:t>
            </a:r>
            <a:r>
              <a:rPr lang="pl-PL" b="1" i="1" dirty="0" smtClean="0">
                <a:solidFill>
                  <a:schemeClr val="tx1">
                    <a:lumMod val="75000"/>
                    <a:lumOff val="25000"/>
                  </a:schemeClr>
                </a:solidFill>
                <a:ea typeface="Times New Roman" pitchFamily="18" charset="0"/>
                <a:cs typeface="Arial" pitchFamily="34" charset="0"/>
              </a:rPr>
              <a:t> </a:t>
            </a:r>
            <a:r>
              <a:rPr lang="en-US" b="1" i="1" dirty="0" smtClean="0">
                <a:solidFill>
                  <a:schemeClr val="tx1">
                    <a:lumMod val="75000"/>
                    <a:lumOff val="25000"/>
                  </a:schemeClr>
                </a:solidFill>
                <a:ea typeface="Times New Roman" pitchFamily="18" charset="0"/>
                <a:cs typeface="Arial" pitchFamily="34" charset="0"/>
              </a:rPr>
              <a:t>Atlas </a:t>
            </a:r>
            <a:r>
              <a:rPr lang="en-US" b="1" i="1" dirty="0">
                <a:solidFill>
                  <a:schemeClr val="tx1">
                    <a:lumMod val="75000"/>
                    <a:lumOff val="25000"/>
                  </a:schemeClr>
                </a:solidFill>
                <a:ea typeface="Times New Roman" pitchFamily="18" charset="0"/>
                <a:cs typeface="Arial" pitchFamily="34" charset="0"/>
              </a:rPr>
              <a:t>of Poland, 2011” </a:t>
            </a:r>
            <a:r>
              <a:rPr lang="pl-PL" b="1" i="1" dirty="0" smtClean="0">
                <a:solidFill>
                  <a:schemeClr val="tx1">
                    <a:lumMod val="75000"/>
                    <a:lumOff val="25000"/>
                  </a:schemeClr>
                </a:solidFill>
                <a:ea typeface="Times New Roman" pitchFamily="18" charset="0"/>
                <a:cs typeface="Arial" pitchFamily="34" charset="0"/>
              </a:rPr>
              <a:t> </a:t>
            </a:r>
            <a:r>
              <a:rPr lang="en-US" b="1" i="1" dirty="0" smtClean="0">
                <a:solidFill>
                  <a:schemeClr val="tx1">
                    <a:lumMod val="75000"/>
                    <a:lumOff val="25000"/>
                  </a:schemeClr>
                </a:solidFill>
                <a:ea typeface="Times New Roman" pitchFamily="18" charset="0"/>
                <a:cs typeface="Arial" pitchFamily="34" charset="0"/>
              </a:rPr>
              <a:t>released </a:t>
            </a:r>
            <a:r>
              <a:rPr lang="en-US" b="1" i="1" dirty="0">
                <a:solidFill>
                  <a:schemeClr val="tx1">
                    <a:lumMod val="75000"/>
                    <a:lumOff val="25000"/>
                  </a:schemeClr>
                </a:solidFill>
                <a:ea typeface="Times New Roman" pitchFamily="18" charset="0"/>
                <a:cs typeface="Arial" pitchFamily="34" charset="0"/>
              </a:rPr>
              <a:t>in </a:t>
            </a:r>
            <a:r>
              <a:rPr lang="en-US" b="1" i="1" dirty="0" smtClean="0">
                <a:solidFill>
                  <a:schemeClr val="tx1">
                    <a:lumMod val="75000"/>
                    <a:lumOff val="25000"/>
                  </a:schemeClr>
                </a:solidFill>
                <a:ea typeface="Times New Roman" pitchFamily="18" charset="0"/>
                <a:cs typeface="Arial" pitchFamily="34" charset="0"/>
              </a:rPr>
              <a:t>2012</a:t>
            </a:r>
            <a:endParaRPr lang="en-US" i="1" dirty="0">
              <a:solidFill>
                <a:srgbClr val="0033CC"/>
              </a:solidFill>
              <a:ea typeface="Times New Roman" pitchFamily="18" charset="0"/>
              <a:cs typeface="Arial" pitchFamily="34" charset="0"/>
            </a:endParaRPr>
          </a:p>
        </p:txBody>
      </p:sp>
      <p:pic>
        <p:nvPicPr>
          <p:cNvPr id="9" name="Picture 2"/>
          <p:cNvPicPr>
            <a:picLocks noChangeAspect="1" noChangeArrowheads="1"/>
          </p:cNvPicPr>
          <p:nvPr/>
        </p:nvPicPr>
        <p:blipFill>
          <a:blip r:embed="rId3">
            <a:lum bright="-3000" contrast="25000"/>
            <a:extLst>
              <a:ext uri="{28A0092B-C50C-407E-A947-70E740481C1C}">
                <a14:useLocalDpi xmlns:a14="http://schemas.microsoft.com/office/drawing/2010/main" val="0"/>
              </a:ext>
            </a:extLst>
          </a:blip>
          <a:srcRect/>
          <a:stretch>
            <a:fillRect/>
          </a:stretch>
        </p:blipFill>
        <p:spPr bwMode="auto">
          <a:xfrm>
            <a:off x="484110" y="2179502"/>
            <a:ext cx="4308401" cy="3636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Prostokąt 9"/>
          <p:cNvSpPr/>
          <p:nvPr/>
        </p:nvSpPr>
        <p:spPr>
          <a:xfrm>
            <a:off x="4824856" y="4797152"/>
            <a:ext cx="4139632" cy="646331"/>
          </a:xfrm>
          <a:prstGeom prst="rect">
            <a:avLst/>
          </a:prstGeom>
        </p:spPr>
        <p:txBody>
          <a:bodyPr wrap="square">
            <a:spAutoFit/>
          </a:bodyPr>
          <a:lstStyle/>
          <a:p>
            <a:pPr indent="-347925" fontAlgn="base">
              <a:spcBef>
                <a:spcPct val="0"/>
              </a:spcBef>
              <a:spcAft>
                <a:spcPts val="1800"/>
              </a:spcAft>
              <a:buClr>
                <a:srgbClr val="3366FF"/>
              </a:buClr>
              <a:buSzPct val="175000"/>
              <a:tabLst>
                <a:tab pos="714375" algn="l"/>
              </a:tabLst>
            </a:pPr>
            <a:r>
              <a:rPr lang="pl-PL" i="1" dirty="0">
                <a:solidFill>
                  <a:schemeClr val="tx1">
                    <a:lumMod val="75000"/>
                    <a:lumOff val="25000"/>
                  </a:schemeClr>
                </a:solidFill>
                <a:ea typeface="Times New Roman" pitchFamily="18" charset="0"/>
                <a:cs typeface="Arial" pitchFamily="34" charset="0"/>
              </a:rPr>
              <a:t> </a:t>
            </a:r>
            <a:r>
              <a:rPr lang="en-US" i="1" baseline="30000" dirty="0">
                <a:solidFill>
                  <a:schemeClr val="tx1">
                    <a:lumMod val="75000"/>
                    <a:lumOff val="25000"/>
                  </a:schemeClr>
                </a:solidFill>
                <a:ea typeface="Times New Roman" pitchFamily="18" charset="0"/>
                <a:cs typeface="Arial" pitchFamily="34" charset="0"/>
              </a:rPr>
              <a:t>137</a:t>
            </a:r>
            <a:r>
              <a:rPr lang="en-US" i="1" dirty="0">
                <a:solidFill>
                  <a:schemeClr val="tx1">
                    <a:lumMod val="75000"/>
                    <a:lumOff val="25000"/>
                  </a:schemeClr>
                </a:solidFill>
                <a:ea typeface="Times New Roman" pitchFamily="18" charset="0"/>
                <a:cs typeface="Arial" pitchFamily="34" charset="0"/>
              </a:rPr>
              <a:t>Cs deposition in the 10 cm </a:t>
            </a:r>
            <a:r>
              <a:rPr lang="pl-PL" i="1" dirty="0">
                <a:solidFill>
                  <a:schemeClr val="tx1">
                    <a:lumMod val="75000"/>
                    <a:lumOff val="25000"/>
                  </a:schemeClr>
                </a:solidFill>
                <a:ea typeface="Times New Roman" pitchFamily="18" charset="0"/>
                <a:cs typeface="Arial" pitchFamily="34" charset="0"/>
              </a:rPr>
              <a:t>sur</a:t>
            </a:r>
            <a:r>
              <a:rPr lang="en-US" i="1" dirty="0">
                <a:solidFill>
                  <a:schemeClr val="tx1">
                    <a:lumMod val="75000"/>
                    <a:lumOff val="25000"/>
                  </a:schemeClr>
                </a:solidFill>
                <a:ea typeface="Times New Roman" pitchFamily="18" charset="0"/>
                <a:cs typeface="Arial" pitchFamily="34" charset="0"/>
              </a:rPr>
              <a:t>face</a:t>
            </a:r>
            <a:r>
              <a:rPr lang="pl-PL" i="1" dirty="0">
                <a:solidFill>
                  <a:schemeClr val="tx1">
                    <a:lumMod val="75000"/>
                    <a:lumOff val="25000"/>
                  </a:schemeClr>
                </a:solidFill>
                <a:ea typeface="Times New Roman" pitchFamily="18" charset="0"/>
                <a:cs typeface="Arial" pitchFamily="34" charset="0"/>
              </a:rPr>
              <a:t> </a:t>
            </a:r>
            <a:r>
              <a:rPr lang="en-US" i="1" dirty="0">
                <a:solidFill>
                  <a:schemeClr val="tx1">
                    <a:lumMod val="75000"/>
                    <a:lumOff val="25000"/>
                  </a:schemeClr>
                </a:solidFill>
                <a:ea typeface="Times New Roman" pitchFamily="18" charset="0"/>
                <a:cs typeface="Arial" pitchFamily="34" charset="0"/>
              </a:rPr>
              <a:t>layer of soil in Poland, in October</a:t>
            </a:r>
            <a:r>
              <a:rPr lang="pl-PL" i="1" dirty="0">
                <a:solidFill>
                  <a:schemeClr val="tx1">
                    <a:lumMod val="75000"/>
                    <a:lumOff val="25000"/>
                  </a:schemeClr>
                </a:solidFill>
                <a:ea typeface="Times New Roman" pitchFamily="18" charset="0"/>
                <a:cs typeface="Arial" pitchFamily="34" charset="0"/>
              </a:rPr>
              <a:t> 2011</a:t>
            </a:r>
            <a:r>
              <a:rPr lang="en-US" i="1" dirty="0">
                <a:solidFill>
                  <a:schemeClr val="tx1">
                    <a:lumMod val="75000"/>
                    <a:lumOff val="25000"/>
                  </a:schemeClr>
                </a:solidFill>
                <a:ea typeface="Times New Roman" pitchFamily="18" charset="0"/>
                <a:cs typeface="Arial" pitchFamily="34" charset="0"/>
              </a:rPr>
              <a:t> </a:t>
            </a:r>
            <a:endParaRPr lang="pl-PL" i="1" dirty="0">
              <a:solidFill>
                <a:schemeClr val="tx1">
                  <a:lumMod val="75000"/>
                  <a:lumOff val="25000"/>
                </a:schemeClr>
              </a:solidFill>
              <a:ea typeface="Times New Roman" pitchFamily="18" charset="0"/>
              <a:cs typeface="Arial" pitchFamily="34" charset="0"/>
            </a:endParaRPr>
          </a:p>
        </p:txBody>
      </p:sp>
    </p:spTree>
    <p:extLst>
      <p:ext uri="{BB962C8B-B14F-4D97-AF65-F5344CB8AC3E}">
        <p14:creationId xmlns:p14="http://schemas.microsoft.com/office/powerpoint/2010/main" val="9675078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604448" y="836712"/>
            <a:ext cx="468000" cy="324000"/>
          </a:xfrm>
          <a:prstGeom prst="ellipse">
            <a:avLst/>
          </a:prstGeom>
          <a:ln>
            <a:solidFill>
              <a:schemeClr val="bg1">
                <a:lumMod val="75000"/>
              </a:schemeClr>
            </a:solidFill>
          </a:ln>
        </p:spPr>
        <p:txBody>
          <a:bodyPr lIns="0" tIns="0" rIns="0" bIns="0" anchor="ctr" anchorCtr="0"/>
          <a:lstStyle/>
          <a:p>
            <a:pPr algn="ctr"/>
            <a:fld id="{CE2184F6-B7EF-4020-A117-128689956E96}" type="slidenum">
              <a:rPr lang="pl-PL" sz="1400" b="1" smtClean="0"/>
              <a:pPr algn="ctr"/>
              <a:t>24</a:t>
            </a:fld>
            <a:endParaRPr lang="pl-PL" sz="1400" b="1" dirty="0"/>
          </a:p>
        </p:txBody>
      </p:sp>
      <p:sp>
        <p:nvSpPr>
          <p:cNvPr id="6" name="Rectangle 1"/>
          <p:cNvSpPr>
            <a:spLocks noChangeAspect="1" noChangeArrowheads="1"/>
          </p:cNvSpPr>
          <p:nvPr/>
        </p:nvSpPr>
        <p:spPr bwMode="auto">
          <a:xfrm>
            <a:off x="1339736" y="980728"/>
            <a:ext cx="6904672" cy="481350"/>
          </a:xfrm>
          <a:prstGeom prst="rect">
            <a:avLst/>
          </a:prstGeom>
        </p:spPr>
        <p:txBody>
          <a:bodyPr wrap="square">
            <a:spAutoFit/>
          </a:bodyPr>
          <a:lstStyle/>
          <a:p>
            <a:pPr algn="ctr">
              <a:lnSpc>
                <a:spcPts val="3200"/>
              </a:lnSpc>
            </a:pPr>
            <a:r>
              <a:rPr lang="pl-PL" sz="2400" dirty="0" smtClean="0">
                <a:solidFill>
                  <a:srgbClr val="0066FF"/>
                </a:solidFill>
                <a:latin typeface="+mj-lt"/>
                <a:ea typeface="Tahoma" pitchFamily="34" charset="0"/>
                <a:cs typeface="Tahoma" pitchFamily="34" charset="0"/>
              </a:rPr>
              <a:t>EQUIPMENT</a:t>
            </a:r>
          </a:p>
        </p:txBody>
      </p:sp>
      <p:sp>
        <p:nvSpPr>
          <p:cNvPr id="2" name="Prostokąt 1"/>
          <p:cNvSpPr/>
          <p:nvPr/>
        </p:nvSpPr>
        <p:spPr>
          <a:xfrm>
            <a:off x="899592" y="1564428"/>
            <a:ext cx="7264712" cy="352404"/>
          </a:xfrm>
          <a:prstGeom prst="rect">
            <a:avLst/>
          </a:prstGeom>
        </p:spPr>
        <p:txBody>
          <a:bodyPr wrap="square">
            <a:spAutoFit/>
          </a:bodyPr>
          <a:lstStyle/>
          <a:p>
            <a:pPr>
              <a:lnSpc>
                <a:spcPts val="2000"/>
              </a:lnSpc>
            </a:pPr>
            <a:r>
              <a:rPr lang="en-US" sz="2000" b="1" dirty="0">
                <a:solidFill>
                  <a:schemeClr val="bg1">
                    <a:lumMod val="50000"/>
                  </a:schemeClr>
                </a:solidFill>
                <a:ea typeface="Tahoma" pitchFamily="34" charset="0"/>
                <a:cs typeface="Tahoma" pitchFamily="34" charset="0"/>
              </a:rPr>
              <a:t>Foodstuffs, </a:t>
            </a:r>
            <a:r>
              <a:rPr lang="en-US" sz="2000" b="1" dirty="0" smtClean="0">
                <a:solidFill>
                  <a:schemeClr val="bg1">
                    <a:lumMod val="50000"/>
                  </a:schemeClr>
                </a:solidFill>
                <a:ea typeface="Tahoma" pitchFamily="34" charset="0"/>
                <a:cs typeface="Tahoma" pitchFamily="34" charset="0"/>
              </a:rPr>
              <a:t>pasture</a:t>
            </a:r>
            <a:endParaRPr lang="en-US" sz="2000" b="1" dirty="0">
              <a:solidFill>
                <a:schemeClr val="bg1">
                  <a:lumMod val="50000"/>
                </a:schemeClr>
              </a:solidFill>
              <a:ea typeface="Tahoma" pitchFamily="34" charset="0"/>
              <a:cs typeface="Tahoma" pitchFamily="34" charset="0"/>
            </a:endParaRPr>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936" y="1458223"/>
            <a:ext cx="5174205" cy="3482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Prostokąt 11"/>
          <p:cNvSpPr/>
          <p:nvPr/>
        </p:nvSpPr>
        <p:spPr>
          <a:xfrm>
            <a:off x="899592" y="1916832"/>
            <a:ext cx="3096344" cy="3093154"/>
          </a:xfrm>
          <a:prstGeom prst="rect">
            <a:avLst/>
          </a:prstGeom>
        </p:spPr>
        <p:txBody>
          <a:bodyPr wrap="square">
            <a:spAutoFit/>
          </a:bodyPr>
          <a:lstStyle/>
          <a:p>
            <a:pPr>
              <a:lnSpc>
                <a:spcPts val="1800"/>
              </a:lnSpc>
            </a:pPr>
            <a:r>
              <a:rPr lang="en-US" sz="1600" b="1" dirty="0" smtClean="0">
                <a:solidFill>
                  <a:srgbClr val="0066FF"/>
                </a:solidFill>
                <a:ea typeface="Tahoma" pitchFamily="34" charset="0"/>
                <a:cs typeface="Tahoma" pitchFamily="34" charset="0"/>
              </a:rPr>
              <a:t>Milk </a:t>
            </a:r>
            <a:r>
              <a:rPr lang="en-US" sz="1600" b="1" dirty="0">
                <a:solidFill>
                  <a:srgbClr val="0066FF"/>
                </a:solidFill>
                <a:ea typeface="Tahoma" pitchFamily="34" charset="0"/>
                <a:cs typeface="Tahoma" pitchFamily="34" charset="0"/>
              </a:rPr>
              <a:t>(from cow, goat or sheep)  </a:t>
            </a:r>
            <a:r>
              <a:rPr lang="en-US" sz="1600" dirty="0">
                <a:solidFill>
                  <a:srgbClr val="0066FF"/>
                </a:solidFill>
                <a:ea typeface="Tahoma" pitchFamily="34" charset="0"/>
                <a:cs typeface="Tahoma" pitchFamily="34" charset="0"/>
              </a:rPr>
              <a:t>other animal food products should be monitored as appropriate based on local diet.</a:t>
            </a:r>
          </a:p>
          <a:p>
            <a:pPr>
              <a:lnSpc>
                <a:spcPts val="1800"/>
              </a:lnSpc>
            </a:pPr>
            <a:r>
              <a:rPr lang="en-US" sz="1600" b="1" dirty="0" smtClean="0">
                <a:solidFill>
                  <a:srgbClr val="0066FF"/>
                </a:solidFill>
                <a:ea typeface="Tahoma" pitchFamily="34" charset="0"/>
                <a:cs typeface="Tahoma" pitchFamily="34" charset="0"/>
              </a:rPr>
              <a:t>Terrestrial </a:t>
            </a:r>
            <a:r>
              <a:rPr lang="en-US" sz="1600" b="1" dirty="0">
                <a:solidFill>
                  <a:srgbClr val="0066FF"/>
                </a:solidFill>
                <a:ea typeface="Tahoma" pitchFamily="34" charset="0"/>
                <a:cs typeface="Tahoma" pitchFamily="34" charset="0"/>
              </a:rPr>
              <a:t>Indicator Samples:   </a:t>
            </a:r>
            <a:r>
              <a:rPr lang="en-US" sz="1600" dirty="0">
                <a:solidFill>
                  <a:srgbClr val="0066FF"/>
                </a:solidFill>
                <a:ea typeface="Tahoma" pitchFamily="34" charset="0"/>
                <a:cs typeface="Tahoma" pitchFamily="34" charset="0"/>
              </a:rPr>
              <a:t>lichen, moss, leaves, pine needles, etc.  </a:t>
            </a:r>
          </a:p>
          <a:p>
            <a:pPr>
              <a:lnSpc>
                <a:spcPts val="1800"/>
              </a:lnSpc>
            </a:pPr>
            <a:r>
              <a:rPr lang="en-US" sz="1600" dirty="0">
                <a:solidFill>
                  <a:srgbClr val="0066FF"/>
                </a:solidFill>
                <a:ea typeface="Tahoma" pitchFamily="34" charset="0"/>
                <a:cs typeface="Tahoma" pitchFamily="34" charset="0"/>
              </a:rPr>
              <a:t>not appropriate for the purpose of determining the dose to members of the public from discharges of radionuclides from a facility.  they provide information on trends and environmental accumulation.</a:t>
            </a:r>
          </a:p>
        </p:txBody>
      </p:sp>
    </p:spTree>
    <p:extLst>
      <p:ext uri="{BB962C8B-B14F-4D97-AF65-F5344CB8AC3E}">
        <p14:creationId xmlns:p14="http://schemas.microsoft.com/office/powerpoint/2010/main" val="9145418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604448" y="836712"/>
            <a:ext cx="468000" cy="324000"/>
          </a:xfrm>
          <a:prstGeom prst="ellipse">
            <a:avLst/>
          </a:prstGeom>
          <a:ln>
            <a:solidFill>
              <a:schemeClr val="bg1">
                <a:lumMod val="75000"/>
              </a:schemeClr>
            </a:solidFill>
          </a:ln>
        </p:spPr>
        <p:txBody>
          <a:bodyPr lIns="0" tIns="0" rIns="0" bIns="0" anchor="ctr" anchorCtr="0"/>
          <a:lstStyle/>
          <a:p>
            <a:pPr algn="ctr"/>
            <a:fld id="{CE2184F6-B7EF-4020-A117-128689956E96}" type="slidenum">
              <a:rPr lang="pl-PL" sz="1400" b="1" smtClean="0"/>
              <a:pPr algn="ctr"/>
              <a:t>25</a:t>
            </a:fld>
            <a:endParaRPr lang="pl-PL" sz="1400" b="1" dirty="0"/>
          </a:p>
        </p:txBody>
      </p:sp>
      <p:sp>
        <p:nvSpPr>
          <p:cNvPr id="6" name="Rectangle 1"/>
          <p:cNvSpPr>
            <a:spLocks noChangeAspect="1" noChangeArrowheads="1"/>
          </p:cNvSpPr>
          <p:nvPr/>
        </p:nvSpPr>
        <p:spPr bwMode="auto">
          <a:xfrm>
            <a:off x="1339736" y="980728"/>
            <a:ext cx="6904672" cy="481350"/>
          </a:xfrm>
          <a:prstGeom prst="rect">
            <a:avLst/>
          </a:prstGeom>
        </p:spPr>
        <p:txBody>
          <a:bodyPr wrap="square">
            <a:spAutoFit/>
          </a:bodyPr>
          <a:lstStyle/>
          <a:p>
            <a:pPr algn="ctr">
              <a:lnSpc>
                <a:spcPts val="3200"/>
              </a:lnSpc>
            </a:pPr>
            <a:r>
              <a:rPr lang="pl-PL" sz="2400" dirty="0" smtClean="0">
                <a:solidFill>
                  <a:srgbClr val="0066FF"/>
                </a:solidFill>
                <a:latin typeface="+mj-lt"/>
                <a:ea typeface="Tahoma" pitchFamily="34" charset="0"/>
                <a:cs typeface="Tahoma" pitchFamily="34" charset="0"/>
              </a:rPr>
              <a:t>EQUIPMENT</a:t>
            </a:r>
          </a:p>
        </p:txBody>
      </p:sp>
      <p:sp>
        <p:nvSpPr>
          <p:cNvPr id="2" name="Prostokąt 1"/>
          <p:cNvSpPr/>
          <p:nvPr/>
        </p:nvSpPr>
        <p:spPr>
          <a:xfrm>
            <a:off x="899592" y="1340768"/>
            <a:ext cx="7264712" cy="352404"/>
          </a:xfrm>
          <a:prstGeom prst="rect">
            <a:avLst/>
          </a:prstGeom>
        </p:spPr>
        <p:txBody>
          <a:bodyPr wrap="square">
            <a:spAutoFit/>
          </a:bodyPr>
          <a:lstStyle/>
          <a:p>
            <a:pPr>
              <a:lnSpc>
                <a:spcPts val="2000"/>
              </a:lnSpc>
            </a:pPr>
            <a:r>
              <a:rPr lang="en-US" sz="2000" b="1" dirty="0">
                <a:solidFill>
                  <a:schemeClr val="bg1">
                    <a:lumMod val="50000"/>
                  </a:schemeClr>
                </a:solidFill>
                <a:ea typeface="Tahoma" pitchFamily="34" charset="0"/>
                <a:cs typeface="Tahoma" pitchFamily="34" charset="0"/>
              </a:rPr>
              <a:t>Aquatic Environments</a:t>
            </a:r>
          </a:p>
        </p:txBody>
      </p:sp>
      <p:sp>
        <p:nvSpPr>
          <p:cNvPr id="12" name="Prostokąt 11"/>
          <p:cNvSpPr/>
          <p:nvPr/>
        </p:nvSpPr>
        <p:spPr>
          <a:xfrm>
            <a:off x="899592" y="1628800"/>
            <a:ext cx="3096344" cy="4196020"/>
          </a:xfrm>
          <a:prstGeom prst="rect">
            <a:avLst/>
          </a:prstGeom>
        </p:spPr>
        <p:txBody>
          <a:bodyPr wrap="square">
            <a:spAutoFit/>
          </a:bodyPr>
          <a:lstStyle/>
          <a:p>
            <a:pPr>
              <a:lnSpc>
                <a:spcPts val="1800"/>
              </a:lnSpc>
            </a:pPr>
            <a:r>
              <a:rPr lang="en-US" sz="1600" dirty="0">
                <a:solidFill>
                  <a:srgbClr val="0066FF"/>
                </a:solidFill>
                <a:ea typeface="Tahoma" pitchFamily="34" charset="0"/>
                <a:cs typeface="Tahoma" pitchFamily="34" charset="0"/>
              </a:rPr>
              <a:t>Sediments, Aquatic biota of interest includes fish (both pelagic and benthic), shellfish (mollusk and crustacean) and plants (mainly seaweed in sea water). bio-indicators for certain radionuclides (mollusks, seaweed) and/or part of the terrestrial food chains (seaweed used as fertilizers).  </a:t>
            </a:r>
          </a:p>
          <a:p>
            <a:pPr>
              <a:lnSpc>
                <a:spcPts val="1800"/>
              </a:lnSpc>
            </a:pPr>
            <a:endParaRPr lang="en-US" sz="1600" dirty="0">
              <a:solidFill>
                <a:srgbClr val="0066FF"/>
              </a:solidFill>
              <a:ea typeface="Tahoma" pitchFamily="34" charset="0"/>
              <a:cs typeface="Tahoma" pitchFamily="34" charset="0"/>
            </a:endParaRPr>
          </a:p>
          <a:p>
            <a:pPr>
              <a:lnSpc>
                <a:spcPts val="1400"/>
              </a:lnSpc>
            </a:pPr>
            <a:r>
              <a:rPr lang="en-US" sz="1400" i="1" dirty="0">
                <a:solidFill>
                  <a:srgbClr val="0033CC"/>
                </a:solidFill>
                <a:ea typeface="Tahoma" pitchFamily="34" charset="0"/>
                <a:cs typeface="Tahoma" pitchFamily="34" charset="0"/>
              </a:rPr>
              <a:t>Aquatic Indicator samples-  may not necessarily give rise to exposure of members of the public, but they may be used to monitor short term and long term trends in radionuclide concentrations in the aquatic environment.  Indicators that might be used include plants, algae, benthic animals and inorganic materials (e.g. suspended particulate matter)</a:t>
            </a:r>
          </a:p>
        </p:txBody>
      </p:sp>
      <p:pic>
        <p:nvPicPr>
          <p:cNvPr id="81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5579"/>
          <a:stretch/>
        </p:blipFill>
        <p:spPr bwMode="auto">
          <a:xfrm>
            <a:off x="4020145" y="1839090"/>
            <a:ext cx="5088359" cy="3534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44212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604448" y="836712"/>
            <a:ext cx="468000" cy="324000"/>
          </a:xfrm>
          <a:prstGeom prst="ellipse">
            <a:avLst/>
          </a:prstGeom>
          <a:ln>
            <a:solidFill>
              <a:schemeClr val="bg1">
                <a:lumMod val="75000"/>
              </a:schemeClr>
            </a:solidFill>
          </a:ln>
        </p:spPr>
        <p:txBody>
          <a:bodyPr lIns="0" tIns="0" rIns="0" bIns="0" anchor="ctr" anchorCtr="0"/>
          <a:lstStyle/>
          <a:p>
            <a:pPr algn="ctr"/>
            <a:fld id="{CE2184F6-B7EF-4020-A117-128689956E96}" type="slidenum">
              <a:rPr lang="pl-PL" sz="1400" b="1" smtClean="0"/>
              <a:pPr algn="ctr"/>
              <a:t>26</a:t>
            </a:fld>
            <a:endParaRPr lang="pl-PL" sz="1400" b="1" dirty="0"/>
          </a:p>
        </p:txBody>
      </p:sp>
      <p:sp>
        <p:nvSpPr>
          <p:cNvPr id="6" name="Rectangle 1"/>
          <p:cNvSpPr>
            <a:spLocks noChangeAspect="1" noChangeArrowheads="1"/>
          </p:cNvSpPr>
          <p:nvPr/>
        </p:nvSpPr>
        <p:spPr bwMode="auto">
          <a:xfrm>
            <a:off x="1339736" y="980728"/>
            <a:ext cx="6904672" cy="481350"/>
          </a:xfrm>
          <a:prstGeom prst="rect">
            <a:avLst/>
          </a:prstGeom>
        </p:spPr>
        <p:txBody>
          <a:bodyPr wrap="square">
            <a:spAutoFit/>
          </a:bodyPr>
          <a:lstStyle/>
          <a:p>
            <a:pPr algn="ctr">
              <a:lnSpc>
                <a:spcPts val="3200"/>
              </a:lnSpc>
            </a:pPr>
            <a:r>
              <a:rPr lang="pl-PL" sz="2400" dirty="0" smtClean="0">
                <a:solidFill>
                  <a:srgbClr val="0066FF"/>
                </a:solidFill>
                <a:latin typeface="+mj-lt"/>
                <a:ea typeface="Tahoma" pitchFamily="34" charset="0"/>
                <a:cs typeface="Tahoma" pitchFamily="34" charset="0"/>
              </a:rPr>
              <a:t>MAPPING</a:t>
            </a:r>
          </a:p>
        </p:txBody>
      </p:sp>
      <p:pic>
        <p:nvPicPr>
          <p:cNvPr id="7" name="Obraz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1462078"/>
            <a:ext cx="6472624" cy="4037872"/>
          </a:xfrm>
          <a:prstGeom prst="rect">
            <a:avLst/>
          </a:prstGeom>
          <a:noFill/>
          <a:ln>
            <a:solidFill>
              <a:schemeClr val="bg1">
                <a:lumMod val="75000"/>
              </a:schemeClr>
            </a:solidFill>
          </a:ln>
        </p:spPr>
      </p:pic>
      <p:sp>
        <p:nvSpPr>
          <p:cNvPr id="3" name="Prostokąt 2"/>
          <p:cNvSpPr/>
          <p:nvPr/>
        </p:nvSpPr>
        <p:spPr>
          <a:xfrm>
            <a:off x="1473770" y="5517232"/>
            <a:ext cx="6474509" cy="646331"/>
          </a:xfrm>
          <a:prstGeom prst="rect">
            <a:avLst/>
          </a:prstGeom>
        </p:spPr>
        <p:txBody>
          <a:bodyPr wrap="square">
            <a:spAutoFit/>
          </a:bodyPr>
          <a:lstStyle/>
          <a:p>
            <a:r>
              <a:rPr lang="pl-PL" dirty="0" smtClean="0"/>
              <a:t>SPACIAL ANALYSIS OF VULNARABLE AREAS OF Cs-137 DEPOSITION (</a:t>
            </a:r>
            <a:r>
              <a:rPr lang="pl-PL" dirty="0" err="1" smtClean="0"/>
              <a:t>example</a:t>
            </a:r>
            <a:r>
              <a:rPr lang="pl-PL" dirty="0" smtClean="0"/>
              <a:t>)</a:t>
            </a:r>
            <a:endParaRPr lang="en-US" dirty="0"/>
          </a:p>
        </p:txBody>
      </p:sp>
    </p:spTree>
    <p:extLst>
      <p:ext uri="{BB962C8B-B14F-4D97-AF65-F5344CB8AC3E}">
        <p14:creationId xmlns:p14="http://schemas.microsoft.com/office/powerpoint/2010/main" val="30223905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604448" y="836712"/>
            <a:ext cx="468000" cy="324000"/>
          </a:xfrm>
          <a:prstGeom prst="ellipse">
            <a:avLst/>
          </a:prstGeom>
          <a:ln>
            <a:solidFill>
              <a:schemeClr val="bg1">
                <a:lumMod val="75000"/>
              </a:schemeClr>
            </a:solidFill>
          </a:ln>
        </p:spPr>
        <p:txBody>
          <a:bodyPr lIns="0" tIns="0" rIns="0" bIns="0" anchor="ctr" anchorCtr="0"/>
          <a:lstStyle/>
          <a:p>
            <a:pPr algn="ctr"/>
            <a:fld id="{CE2184F6-B7EF-4020-A117-128689956E96}" type="slidenum">
              <a:rPr lang="pl-PL" sz="1400" b="1" smtClean="0"/>
              <a:pPr algn="ctr"/>
              <a:t>27</a:t>
            </a:fld>
            <a:endParaRPr lang="pl-PL" sz="1400" b="1" dirty="0"/>
          </a:p>
        </p:txBody>
      </p:sp>
      <p:sp>
        <p:nvSpPr>
          <p:cNvPr id="6" name="Rectangle 1"/>
          <p:cNvSpPr>
            <a:spLocks noChangeAspect="1" noChangeArrowheads="1"/>
          </p:cNvSpPr>
          <p:nvPr/>
        </p:nvSpPr>
        <p:spPr bwMode="auto">
          <a:xfrm>
            <a:off x="1339736" y="980728"/>
            <a:ext cx="6904672" cy="481350"/>
          </a:xfrm>
          <a:prstGeom prst="rect">
            <a:avLst/>
          </a:prstGeom>
        </p:spPr>
        <p:txBody>
          <a:bodyPr wrap="square">
            <a:spAutoFit/>
          </a:bodyPr>
          <a:lstStyle/>
          <a:p>
            <a:pPr algn="ctr">
              <a:lnSpc>
                <a:spcPts val="3200"/>
              </a:lnSpc>
            </a:pPr>
            <a:r>
              <a:rPr lang="pl-PL" sz="2400" dirty="0" smtClean="0">
                <a:solidFill>
                  <a:srgbClr val="0066FF"/>
                </a:solidFill>
                <a:latin typeface="+mj-lt"/>
                <a:ea typeface="Tahoma" pitchFamily="34" charset="0"/>
                <a:cs typeface="Tahoma" pitchFamily="34" charset="0"/>
              </a:rPr>
              <a:t>MAPPING</a:t>
            </a:r>
          </a:p>
        </p:txBody>
      </p:sp>
      <p:sp>
        <p:nvSpPr>
          <p:cNvPr id="2" name="Prostokąt 1"/>
          <p:cNvSpPr/>
          <p:nvPr/>
        </p:nvSpPr>
        <p:spPr>
          <a:xfrm>
            <a:off x="1115616" y="1558618"/>
            <a:ext cx="7416824" cy="605294"/>
          </a:xfrm>
          <a:prstGeom prst="rect">
            <a:avLst/>
          </a:prstGeom>
        </p:spPr>
        <p:txBody>
          <a:bodyPr wrap="square">
            <a:spAutoFit/>
          </a:bodyPr>
          <a:lstStyle/>
          <a:p>
            <a:pPr>
              <a:lnSpc>
                <a:spcPts val="2000"/>
              </a:lnSpc>
            </a:pPr>
            <a:r>
              <a:rPr lang="en-US" sz="2000" b="1" dirty="0">
                <a:solidFill>
                  <a:schemeClr val="bg1">
                    <a:lumMod val="50000"/>
                  </a:schemeClr>
                </a:solidFill>
                <a:ea typeface="Tahoma" pitchFamily="34" charset="0"/>
                <a:cs typeface="Tahoma" pitchFamily="34" charset="0"/>
              </a:rPr>
              <a:t>SADA 2012, Spatial Analysis and Decision Assistance, The Institute for Environmental Modeling at the University of Tennessee, 2012 .</a:t>
            </a:r>
          </a:p>
        </p:txBody>
      </p:sp>
      <p:sp>
        <p:nvSpPr>
          <p:cNvPr id="4" name="Prostokąt 3"/>
          <p:cNvSpPr/>
          <p:nvPr/>
        </p:nvSpPr>
        <p:spPr>
          <a:xfrm>
            <a:off x="1187624" y="2222575"/>
            <a:ext cx="7272808" cy="1538883"/>
          </a:xfrm>
          <a:prstGeom prst="rect">
            <a:avLst/>
          </a:prstGeom>
        </p:spPr>
        <p:txBody>
          <a:bodyPr wrap="square">
            <a:spAutoFit/>
          </a:bodyPr>
          <a:lstStyle/>
          <a:p>
            <a:r>
              <a:rPr lang="en-US" sz="2000" b="1" dirty="0">
                <a:solidFill>
                  <a:schemeClr val="bg1">
                    <a:lumMod val="50000"/>
                  </a:schemeClr>
                </a:solidFill>
                <a:ea typeface="Tahoma" pitchFamily="34" charset="0"/>
                <a:cs typeface="Tahoma" pitchFamily="34" charset="0"/>
              </a:rPr>
              <a:t>Multi-Agency Radiation Survey and Site Investigation Manual (MARSSIM)</a:t>
            </a:r>
          </a:p>
          <a:p>
            <a:r>
              <a:rPr lang="en-US" i="1" dirty="0" smtClean="0">
                <a:solidFill>
                  <a:srgbClr val="0033CC"/>
                </a:solidFill>
              </a:rPr>
              <a:t>MARSSIM </a:t>
            </a:r>
            <a:r>
              <a:rPr lang="en-US" i="1" dirty="0">
                <a:solidFill>
                  <a:srgbClr val="0033CC"/>
                </a:solidFill>
              </a:rPr>
              <a:t>is a regulatory guidance document that provides detailed guidance for planning, implementing and evaluating environmental and facility radiological surveys. </a:t>
            </a:r>
          </a:p>
        </p:txBody>
      </p:sp>
    </p:spTree>
    <p:extLst>
      <p:ext uri="{BB962C8B-B14F-4D97-AF65-F5344CB8AC3E}">
        <p14:creationId xmlns:p14="http://schemas.microsoft.com/office/powerpoint/2010/main" val="1991878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604448" y="836712"/>
            <a:ext cx="468000" cy="324000"/>
          </a:xfrm>
          <a:prstGeom prst="ellipse">
            <a:avLst/>
          </a:prstGeom>
          <a:ln>
            <a:solidFill>
              <a:schemeClr val="bg1">
                <a:lumMod val="75000"/>
              </a:schemeClr>
            </a:solidFill>
          </a:ln>
        </p:spPr>
        <p:txBody>
          <a:bodyPr lIns="0" tIns="0" rIns="0" bIns="0" anchor="ctr" anchorCtr="0"/>
          <a:lstStyle/>
          <a:p>
            <a:pPr algn="ctr"/>
            <a:fld id="{CE2184F6-B7EF-4020-A117-128689956E96}" type="slidenum">
              <a:rPr lang="pl-PL" sz="1400" b="1" smtClean="0"/>
              <a:pPr algn="ctr"/>
              <a:t>28</a:t>
            </a:fld>
            <a:endParaRPr lang="pl-PL" sz="1400" b="1" dirty="0"/>
          </a:p>
        </p:txBody>
      </p:sp>
      <p:sp>
        <p:nvSpPr>
          <p:cNvPr id="6" name="Rectangle 1"/>
          <p:cNvSpPr>
            <a:spLocks noChangeAspect="1" noChangeArrowheads="1"/>
          </p:cNvSpPr>
          <p:nvPr/>
        </p:nvSpPr>
        <p:spPr bwMode="auto">
          <a:xfrm>
            <a:off x="1339736" y="980728"/>
            <a:ext cx="6904672" cy="481350"/>
          </a:xfrm>
          <a:prstGeom prst="rect">
            <a:avLst/>
          </a:prstGeom>
        </p:spPr>
        <p:txBody>
          <a:bodyPr wrap="square">
            <a:spAutoFit/>
          </a:bodyPr>
          <a:lstStyle/>
          <a:p>
            <a:pPr algn="ctr">
              <a:lnSpc>
                <a:spcPts val="3200"/>
              </a:lnSpc>
            </a:pPr>
            <a:r>
              <a:rPr lang="pl-PL" sz="2400" dirty="0" smtClean="0">
                <a:solidFill>
                  <a:srgbClr val="0066FF"/>
                </a:solidFill>
                <a:latin typeface="+mj-lt"/>
                <a:ea typeface="Tahoma" pitchFamily="34" charset="0"/>
                <a:cs typeface="Tahoma" pitchFamily="34" charset="0"/>
              </a:rPr>
              <a:t>MAPPING</a:t>
            </a:r>
          </a:p>
        </p:txBody>
      </p:sp>
      <p:sp>
        <p:nvSpPr>
          <p:cNvPr id="2" name="Prostokąt 1"/>
          <p:cNvSpPr/>
          <p:nvPr/>
        </p:nvSpPr>
        <p:spPr>
          <a:xfrm>
            <a:off x="1115616" y="1558618"/>
            <a:ext cx="7416824" cy="605294"/>
          </a:xfrm>
          <a:prstGeom prst="rect">
            <a:avLst/>
          </a:prstGeom>
        </p:spPr>
        <p:txBody>
          <a:bodyPr wrap="square">
            <a:spAutoFit/>
          </a:bodyPr>
          <a:lstStyle/>
          <a:p>
            <a:pPr>
              <a:lnSpc>
                <a:spcPts val="2000"/>
              </a:lnSpc>
            </a:pPr>
            <a:r>
              <a:rPr lang="en-US" sz="2000" b="1" dirty="0">
                <a:solidFill>
                  <a:schemeClr val="bg1">
                    <a:lumMod val="50000"/>
                  </a:schemeClr>
                </a:solidFill>
                <a:ea typeface="Tahoma" pitchFamily="34" charset="0"/>
                <a:cs typeface="Tahoma" pitchFamily="34" charset="0"/>
              </a:rPr>
              <a:t>SADA 2012, Spatial Analysis and Decision Assistance, The Institute for Environmental Modeling at the University of Tennessee, 2012 .</a:t>
            </a:r>
          </a:p>
        </p:txBody>
      </p:sp>
      <p:graphicFrame>
        <p:nvGraphicFramePr>
          <p:cNvPr id="7" name="Tabela 6"/>
          <p:cNvGraphicFramePr>
            <a:graphicFrameLocks noGrp="1"/>
          </p:cNvGraphicFramePr>
          <p:nvPr>
            <p:extLst>
              <p:ext uri="{D42A27DB-BD31-4B8C-83A1-F6EECF244321}">
                <p14:modId xmlns:p14="http://schemas.microsoft.com/office/powerpoint/2010/main" val="2880767884"/>
              </p:ext>
            </p:extLst>
          </p:nvPr>
        </p:nvGraphicFramePr>
        <p:xfrm>
          <a:off x="927571" y="2205038"/>
          <a:ext cx="5588646" cy="3886448"/>
        </p:xfrm>
        <a:graphic>
          <a:graphicData uri="http://schemas.openxmlformats.org/drawingml/2006/table">
            <a:tbl>
              <a:tblPr firstRow="1" bandRow="1">
                <a:tableStyleId>{5C22544A-7EE6-4342-B048-85BDC9FD1C3A}</a:tableStyleId>
              </a:tblPr>
              <a:tblGrid>
                <a:gridCol w="65603"/>
                <a:gridCol w="118638"/>
                <a:gridCol w="5404405"/>
              </a:tblGrid>
              <a:tr h="432048">
                <a:tc>
                  <a:txBody>
                    <a:bodyPr/>
                    <a:lstStyle/>
                    <a:p>
                      <a:endParaRPr lang="en-US" dirty="0"/>
                    </a:p>
                  </a:txBody>
                  <a:tcPr marL="0" marR="0" marT="0" marB="0">
                    <a:lnL w="9525" cap="flat" cmpd="sng" algn="ctr">
                      <a:solidFill>
                        <a:schemeClr val="tx1">
                          <a:lumMod val="65000"/>
                          <a:lumOff val="35000"/>
                        </a:schemeClr>
                      </a:solidFill>
                      <a:prstDash val="solid"/>
                      <a:round/>
                      <a:headEnd type="none" w="med" len="med"/>
                      <a:tailEnd type="none" w="med" len="med"/>
                    </a:lnL>
                    <a:lnR w="12700" cmpd="sng">
                      <a:noFill/>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66FF"/>
                          </a:solidFill>
                          <a:sym typeface="Webdings"/>
                        </a:rPr>
                        <a:t></a:t>
                      </a:r>
                      <a:endParaRPr lang="en-US" sz="1400" dirty="0" smtClean="0">
                        <a:solidFill>
                          <a:srgbClr val="0066FF"/>
                        </a:solidFill>
                      </a:endParaRPr>
                    </a:p>
                    <a:p>
                      <a:pPr algn="l"/>
                      <a:endParaRPr lang="en-US" sz="1400" dirty="0">
                        <a:solidFill>
                          <a:srgbClr val="0066FF"/>
                        </a:solidFill>
                      </a:endParaRPr>
                    </a:p>
                  </a:txBody>
                  <a:tcPr marL="0" marR="0" marT="0" marB="0" anchor="ctr">
                    <a:lnL w="12700" cmpd="sng">
                      <a:noFill/>
                    </a:lnL>
                    <a:lnR w="9525" cap="flat" cmpd="sng" algn="ctr">
                      <a:no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solidFill>
                      <a:schemeClr val="accent1">
                        <a:lumMod val="20000"/>
                        <a:lumOff val="80000"/>
                      </a:schemeClr>
                    </a:solidFill>
                  </a:tcPr>
                </a:tc>
                <a:tc>
                  <a:txBody>
                    <a:bodyPr/>
                    <a:lstStyle/>
                    <a:p>
                      <a:pPr marL="109275" lvl="1" indent="0" algn="l" defTabSz="914400" rtl="0" eaLnBrk="1" fontAlgn="base" latinLnBrk="0" hangingPunct="1">
                        <a:lnSpc>
                          <a:spcPts val="1600"/>
                        </a:lnSpc>
                        <a:spcBef>
                          <a:spcPct val="0"/>
                        </a:spcBef>
                        <a:spcAft>
                          <a:spcPts val="0"/>
                        </a:spcAft>
                        <a:buClr>
                          <a:srgbClr val="3366FF"/>
                        </a:buClr>
                        <a:buSzPct val="120000"/>
                        <a:buFont typeface="Wingdings" pitchFamily="2" charset="2"/>
                        <a:buNone/>
                        <a:tabLst>
                          <a:tab pos="714375" algn="l"/>
                        </a:tabLst>
                      </a:pPr>
                      <a:r>
                        <a:rPr lang="en-US" sz="2000" b="0" kern="1200" spc="-40" baseline="0" dirty="0" smtClean="0">
                          <a:solidFill>
                            <a:srgbClr val="0033CC"/>
                          </a:solidFill>
                          <a:latin typeface="+mn-lt"/>
                          <a:ea typeface="Times New Roman" pitchFamily="18" charset="0"/>
                          <a:cs typeface="Arial" pitchFamily="34" charset="0"/>
                        </a:rPr>
                        <a:t>Sample Designs</a:t>
                      </a:r>
                    </a:p>
                  </a:txBody>
                  <a:tcPr anchor="ctr">
                    <a:lnL w="9525"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r>
              <a:tr h="432048">
                <a:tc>
                  <a:txBody>
                    <a:bodyPr/>
                    <a:lstStyle/>
                    <a:p>
                      <a:endParaRPr lang="en-US" dirty="0"/>
                    </a:p>
                  </a:txBody>
                  <a:tcPr marL="0" marR="0" marT="0" marB="0">
                    <a:lnL w="9525" cap="flat" cmpd="sng" algn="ctr">
                      <a:solidFill>
                        <a:schemeClr val="tx1">
                          <a:lumMod val="65000"/>
                          <a:lumOff val="35000"/>
                        </a:schemeClr>
                      </a:solidFill>
                      <a:prstDash val="solid"/>
                      <a:round/>
                      <a:headEnd type="none" w="med" len="med"/>
                      <a:tailEnd type="none" w="med" len="med"/>
                    </a:lnL>
                    <a:lnR w="12700" cmpd="sng">
                      <a:noFill/>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400" dirty="0">
                        <a:solidFill>
                          <a:srgbClr val="0066FF"/>
                        </a:solidFill>
                      </a:endParaRPr>
                    </a:p>
                  </a:txBody>
                  <a:tcPr marL="0" marR="0" marT="0" marB="0" anchor="ctr">
                    <a:lnL w="12700" cmpd="sng">
                      <a:noFill/>
                    </a:lnL>
                    <a:lnR w="9525" cap="flat" cmpd="sng" algn="ctr">
                      <a:no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solidFill>
                      <a:schemeClr val="accent1">
                        <a:lumMod val="20000"/>
                        <a:lumOff val="80000"/>
                      </a:schemeClr>
                    </a:solidFill>
                  </a:tcPr>
                </a:tc>
                <a:tc>
                  <a:txBody>
                    <a:bodyPr/>
                    <a:lstStyle/>
                    <a:p>
                      <a:pPr marL="109275" lvl="1" indent="0" algn="l" defTabSz="914400" rtl="0" eaLnBrk="1" fontAlgn="base" latinLnBrk="0" hangingPunct="1">
                        <a:lnSpc>
                          <a:spcPts val="1600"/>
                        </a:lnSpc>
                        <a:spcBef>
                          <a:spcPct val="0"/>
                        </a:spcBef>
                        <a:spcAft>
                          <a:spcPts val="0"/>
                        </a:spcAft>
                        <a:buClr>
                          <a:srgbClr val="3366FF"/>
                        </a:buClr>
                        <a:buSzPct val="120000"/>
                        <a:buFont typeface="Wingdings" pitchFamily="2" charset="2"/>
                        <a:buNone/>
                        <a:tabLst>
                          <a:tab pos="714375" algn="l"/>
                        </a:tabLst>
                      </a:pPr>
                      <a:r>
                        <a:rPr lang="en-US" sz="1400" b="0" kern="1200" spc="-40" baseline="0" dirty="0" smtClean="0">
                          <a:solidFill>
                            <a:schemeClr val="tx1">
                              <a:lumMod val="50000"/>
                              <a:lumOff val="50000"/>
                            </a:schemeClr>
                          </a:solidFill>
                          <a:latin typeface="+mn-lt"/>
                          <a:ea typeface="Times New Roman" pitchFamily="18" charset="0"/>
                          <a:cs typeface="Arial" pitchFamily="34" charset="0"/>
                        </a:rPr>
                        <a:t>Initial sample designs are used to create first round sampling designs. </a:t>
                      </a:r>
                    </a:p>
                    <a:p>
                      <a:pPr marL="109275" lvl="1" indent="0" algn="l" defTabSz="914400" rtl="0" eaLnBrk="1" fontAlgn="base" latinLnBrk="0" hangingPunct="1">
                        <a:lnSpc>
                          <a:spcPts val="1600"/>
                        </a:lnSpc>
                        <a:spcBef>
                          <a:spcPct val="0"/>
                        </a:spcBef>
                        <a:spcAft>
                          <a:spcPts val="0"/>
                        </a:spcAft>
                        <a:buClr>
                          <a:srgbClr val="3366FF"/>
                        </a:buClr>
                        <a:buSzPct val="120000"/>
                        <a:buFont typeface="Wingdings" pitchFamily="2" charset="2"/>
                        <a:buNone/>
                        <a:tabLst>
                          <a:tab pos="714375" algn="l"/>
                        </a:tabLst>
                      </a:pPr>
                      <a:r>
                        <a:rPr lang="en-US" sz="1400" b="0" kern="1200" spc="-40" baseline="0" dirty="0" smtClean="0">
                          <a:solidFill>
                            <a:schemeClr val="tx1">
                              <a:lumMod val="50000"/>
                              <a:lumOff val="50000"/>
                            </a:schemeClr>
                          </a:solidFill>
                          <a:latin typeface="+mn-lt"/>
                          <a:ea typeface="Times New Roman" pitchFamily="18" charset="0"/>
                          <a:cs typeface="Arial" pitchFamily="34" charset="0"/>
                        </a:rPr>
                        <a:t>Secondary sample designs are used when sampled data and/or modeled results already exists and  there </a:t>
                      </a:r>
                      <a:r>
                        <a:rPr lang="en-US" sz="1400" b="0" kern="1200" spc="-40" baseline="0" dirty="0" err="1" smtClean="0">
                          <a:solidFill>
                            <a:schemeClr val="tx1">
                              <a:lumMod val="50000"/>
                              <a:lumOff val="50000"/>
                            </a:schemeClr>
                          </a:solidFill>
                          <a:latin typeface="+mn-lt"/>
                          <a:ea typeface="Times New Roman" pitchFamily="18" charset="0"/>
                          <a:cs typeface="Arial" pitchFamily="34" charset="0"/>
                        </a:rPr>
                        <a:t>i</a:t>
                      </a:r>
                      <a:r>
                        <a:rPr lang="en-US" sz="1400" b="0" kern="1200" spc="-40" baseline="0" dirty="0" smtClean="0">
                          <a:solidFill>
                            <a:schemeClr val="tx1">
                              <a:lumMod val="50000"/>
                              <a:lumOff val="50000"/>
                            </a:schemeClr>
                          </a:solidFill>
                          <a:latin typeface="+mn-lt"/>
                          <a:ea typeface="Times New Roman" pitchFamily="18" charset="0"/>
                          <a:cs typeface="Arial" pitchFamily="34" charset="0"/>
                        </a:rPr>
                        <a:t> requirement to further refine understanding, model, or decision regarding the site. </a:t>
                      </a:r>
                    </a:p>
                  </a:txBody>
                  <a:tcPr anchor="ctr">
                    <a:lnL w="9525"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r>
              <a:tr h="310197">
                <a:tc>
                  <a:txBody>
                    <a:bodyPr/>
                    <a:lstStyle/>
                    <a:p>
                      <a:endParaRPr lang="en-US" dirty="0"/>
                    </a:p>
                  </a:txBody>
                  <a:tcPr marL="0" marR="0" marT="0" marB="0">
                    <a:lnL w="9525" cap="flat" cmpd="sng" algn="ctr">
                      <a:solidFill>
                        <a:schemeClr val="tx1">
                          <a:lumMod val="50000"/>
                          <a:lumOff val="50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66FF"/>
                          </a:solidFill>
                          <a:sym typeface="Webdings"/>
                        </a:rPr>
                        <a:t></a:t>
                      </a:r>
                      <a:endParaRPr lang="en-US" sz="1400" dirty="0" smtClean="0">
                        <a:solidFill>
                          <a:srgbClr val="0066FF"/>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solidFill>
                          <a:srgbClr val="0066FF"/>
                        </a:solidFill>
                      </a:endParaRP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09275" marR="0" lvl="1" indent="0" algn="l" defTabSz="914400" rtl="0" eaLnBrk="1" fontAlgn="base" latinLnBrk="0" hangingPunct="1">
                        <a:lnSpc>
                          <a:spcPts val="1600"/>
                        </a:lnSpc>
                        <a:spcBef>
                          <a:spcPct val="0"/>
                        </a:spcBef>
                        <a:spcAft>
                          <a:spcPts val="0"/>
                        </a:spcAft>
                        <a:buClr>
                          <a:srgbClr val="3366FF"/>
                        </a:buClr>
                        <a:buSzPct val="120000"/>
                        <a:buFont typeface="Wingdings" pitchFamily="2" charset="2"/>
                        <a:buNone/>
                        <a:tabLst>
                          <a:tab pos="714375" algn="l"/>
                        </a:tabLst>
                        <a:defRPr/>
                      </a:pPr>
                      <a:r>
                        <a:rPr lang="en-US" sz="2000" b="0" kern="1200" spc="-40" baseline="0" dirty="0" smtClean="0">
                          <a:solidFill>
                            <a:srgbClr val="0033CC"/>
                          </a:solidFill>
                          <a:latin typeface="+mn-lt"/>
                          <a:ea typeface="Times New Roman" pitchFamily="18" charset="0"/>
                          <a:cs typeface="Arial" pitchFamily="34" charset="0"/>
                        </a:rPr>
                        <a:t>Determining Number of Samples</a:t>
                      </a:r>
                    </a:p>
                  </a:txBody>
                  <a:tcPr anchor="ctr">
                    <a:lnL w="9525"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r>
              <a:tr h="661608">
                <a:tc>
                  <a:txBody>
                    <a:bodyPr/>
                    <a:lstStyle/>
                    <a:p>
                      <a:endParaRPr lang="en-US" dirty="0"/>
                    </a:p>
                  </a:txBody>
                  <a:tcPr marL="0" marR="0" marT="0" marB="0">
                    <a:lnL w="9525" cap="flat" cmpd="sng" algn="ctr">
                      <a:solidFill>
                        <a:schemeClr val="tx1">
                          <a:lumMod val="50000"/>
                          <a:lumOff val="50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solidFill>
                          <a:srgbClr val="0066FF"/>
                        </a:solidFill>
                      </a:endParaRP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09275" marR="0" lvl="1" indent="0" algn="l" defTabSz="914400" rtl="0" eaLnBrk="1" fontAlgn="base" latinLnBrk="0" hangingPunct="1">
                        <a:lnSpc>
                          <a:spcPts val="1600"/>
                        </a:lnSpc>
                        <a:spcBef>
                          <a:spcPct val="0"/>
                        </a:spcBef>
                        <a:spcAft>
                          <a:spcPts val="0"/>
                        </a:spcAft>
                        <a:buClr>
                          <a:srgbClr val="3366FF"/>
                        </a:buClr>
                        <a:buSzPct val="120000"/>
                        <a:buFont typeface="Wingdings" pitchFamily="2" charset="2"/>
                        <a:buNone/>
                        <a:tabLst>
                          <a:tab pos="714375" algn="l"/>
                        </a:tabLst>
                        <a:defRPr/>
                      </a:pPr>
                      <a:r>
                        <a:rPr lang="en-US" sz="1400" b="0" kern="1200" spc="-40" baseline="0" dirty="0" smtClean="0">
                          <a:solidFill>
                            <a:schemeClr val="tx1">
                              <a:lumMod val="50000"/>
                              <a:lumOff val="50000"/>
                            </a:schemeClr>
                          </a:solidFill>
                          <a:latin typeface="+mn-lt"/>
                          <a:ea typeface="Times New Roman" pitchFamily="18" charset="0"/>
                          <a:cs typeface="Arial" pitchFamily="34" charset="0"/>
                        </a:rPr>
                        <a:t>The method for determining the number of samples will depend on the sample design </a:t>
                      </a:r>
                      <a:r>
                        <a:rPr lang="pl-PL" sz="1400" b="0" kern="1200" spc="-40" baseline="0" dirty="0" err="1" smtClean="0">
                          <a:solidFill>
                            <a:schemeClr val="tx1">
                              <a:lumMod val="50000"/>
                              <a:lumOff val="50000"/>
                            </a:schemeClr>
                          </a:solidFill>
                          <a:latin typeface="+mn-lt"/>
                          <a:ea typeface="Times New Roman" pitchFamily="18" charset="0"/>
                          <a:cs typeface="Arial" pitchFamily="34" charset="0"/>
                        </a:rPr>
                        <a:t>selected</a:t>
                      </a:r>
                      <a:r>
                        <a:rPr lang="en-US" sz="1400" b="0" kern="1200" spc="-40" baseline="0" dirty="0" smtClean="0">
                          <a:solidFill>
                            <a:schemeClr val="tx1">
                              <a:lumMod val="50000"/>
                              <a:lumOff val="50000"/>
                            </a:schemeClr>
                          </a:solidFill>
                          <a:latin typeface="+mn-lt"/>
                          <a:ea typeface="Times New Roman" pitchFamily="18" charset="0"/>
                          <a:cs typeface="Arial" pitchFamily="34" charset="0"/>
                        </a:rPr>
                        <a:t>. For a number of classic sample design that seek to control Type I or Type II</a:t>
                      </a:r>
                      <a:r>
                        <a:rPr lang="pl-PL" sz="1400" b="0" kern="1200" spc="-40" baseline="0" dirty="0" smtClean="0">
                          <a:solidFill>
                            <a:schemeClr val="tx1">
                              <a:lumMod val="50000"/>
                              <a:lumOff val="50000"/>
                            </a:schemeClr>
                          </a:solidFill>
                          <a:latin typeface="+mn-lt"/>
                          <a:ea typeface="Times New Roman" pitchFamily="18" charset="0"/>
                          <a:cs typeface="Arial" pitchFamily="34" charset="0"/>
                        </a:rPr>
                        <a:t> </a:t>
                      </a:r>
                      <a:r>
                        <a:rPr lang="en-US" sz="1400" b="0" kern="1200" spc="-40" baseline="0" dirty="0" smtClean="0">
                          <a:solidFill>
                            <a:schemeClr val="tx1">
                              <a:lumMod val="50000"/>
                              <a:lumOff val="50000"/>
                            </a:schemeClr>
                          </a:solidFill>
                          <a:latin typeface="+mn-lt"/>
                          <a:ea typeface="Times New Roman" pitchFamily="18" charset="0"/>
                          <a:cs typeface="Arial" pitchFamily="34" charset="0"/>
                        </a:rPr>
                        <a:t>errors in some future hypothesis test SADA provides a couple of non-</a:t>
                      </a:r>
                      <a:r>
                        <a:rPr lang="en-US" sz="1400" b="0" kern="1200" spc="-40" baseline="0" dirty="0" err="1" smtClean="0">
                          <a:solidFill>
                            <a:schemeClr val="tx1">
                              <a:lumMod val="50000"/>
                              <a:lumOff val="50000"/>
                            </a:schemeClr>
                          </a:solidFill>
                          <a:latin typeface="+mn-lt"/>
                          <a:ea typeface="Times New Roman" pitchFamily="18" charset="0"/>
                          <a:cs typeface="Arial" pitchFamily="34" charset="0"/>
                        </a:rPr>
                        <a:t>parameteric</a:t>
                      </a:r>
                      <a:r>
                        <a:rPr lang="en-US" sz="1400" b="0" kern="1200" spc="-40" baseline="0" dirty="0" smtClean="0">
                          <a:solidFill>
                            <a:schemeClr val="tx1">
                              <a:lumMod val="50000"/>
                              <a:lumOff val="50000"/>
                            </a:schemeClr>
                          </a:solidFill>
                          <a:latin typeface="+mn-lt"/>
                          <a:ea typeface="Times New Roman" pitchFamily="18" charset="0"/>
                          <a:cs typeface="Arial" pitchFamily="34" charset="0"/>
                        </a:rPr>
                        <a:t> ways to</a:t>
                      </a:r>
                      <a:r>
                        <a:rPr lang="pl-PL" sz="1400" b="0" kern="1200" spc="-40" baseline="0" dirty="0" smtClean="0">
                          <a:solidFill>
                            <a:schemeClr val="tx1">
                              <a:lumMod val="50000"/>
                              <a:lumOff val="50000"/>
                            </a:schemeClr>
                          </a:solidFill>
                          <a:latin typeface="+mn-lt"/>
                          <a:ea typeface="Times New Roman" pitchFamily="18" charset="0"/>
                          <a:cs typeface="Arial" pitchFamily="34" charset="0"/>
                        </a:rPr>
                        <a:t> </a:t>
                      </a:r>
                      <a:r>
                        <a:rPr lang="en-US" sz="1400" b="0" kern="1200" spc="-40" baseline="0" dirty="0" smtClean="0">
                          <a:solidFill>
                            <a:schemeClr val="tx1">
                              <a:lumMod val="50000"/>
                              <a:lumOff val="50000"/>
                            </a:schemeClr>
                          </a:solidFill>
                          <a:latin typeface="+mn-lt"/>
                          <a:ea typeface="Times New Roman" pitchFamily="18" charset="0"/>
                          <a:cs typeface="Arial" pitchFamily="34" charset="0"/>
                        </a:rPr>
                        <a:t>determine the number of new samples (sign test, and Wilcoxon rank sum test).</a:t>
                      </a:r>
                    </a:p>
                    <a:p>
                      <a:pPr marL="109275" marR="0" lvl="1" indent="0" algn="l" defTabSz="914400" rtl="0" eaLnBrk="1" fontAlgn="base" latinLnBrk="0" hangingPunct="1">
                        <a:lnSpc>
                          <a:spcPts val="1600"/>
                        </a:lnSpc>
                        <a:spcBef>
                          <a:spcPct val="0"/>
                        </a:spcBef>
                        <a:spcAft>
                          <a:spcPts val="0"/>
                        </a:spcAft>
                        <a:buClr>
                          <a:srgbClr val="3366FF"/>
                        </a:buClr>
                        <a:buSzPct val="120000"/>
                        <a:buFont typeface="Wingdings" pitchFamily="2" charset="2"/>
                        <a:buNone/>
                        <a:tabLst>
                          <a:tab pos="714375" algn="l"/>
                        </a:tabLst>
                        <a:defRPr/>
                      </a:pPr>
                      <a:r>
                        <a:rPr lang="pl-PL" sz="1400" b="0" kern="1200" spc="-40" baseline="0" dirty="0" smtClean="0">
                          <a:solidFill>
                            <a:schemeClr val="tx1">
                              <a:lumMod val="50000"/>
                              <a:lumOff val="50000"/>
                            </a:schemeClr>
                          </a:solidFill>
                          <a:latin typeface="+mn-lt"/>
                          <a:ea typeface="Times New Roman" pitchFamily="18" charset="0"/>
                          <a:cs typeface="Arial" pitchFamily="34" charset="0"/>
                        </a:rPr>
                        <a:t>O</a:t>
                      </a:r>
                      <a:r>
                        <a:rPr lang="en-US" sz="1400" b="0" kern="1200" spc="-40" baseline="0" dirty="0" err="1" smtClean="0">
                          <a:solidFill>
                            <a:schemeClr val="tx1">
                              <a:lumMod val="50000"/>
                              <a:lumOff val="50000"/>
                            </a:schemeClr>
                          </a:solidFill>
                          <a:latin typeface="+mn-lt"/>
                          <a:ea typeface="Times New Roman" pitchFamily="18" charset="0"/>
                          <a:cs typeface="Arial" pitchFamily="34" charset="0"/>
                        </a:rPr>
                        <a:t>ther</a:t>
                      </a:r>
                      <a:r>
                        <a:rPr lang="en-US" sz="1400" b="0" kern="1200" spc="-40" baseline="0" dirty="0" smtClean="0">
                          <a:solidFill>
                            <a:schemeClr val="tx1">
                              <a:lumMod val="50000"/>
                              <a:lumOff val="50000"/>
                            </a:schemeClr>
                          </a:solidFill>
                          <a:latin typeface="+mn-lt"/>
                          <a:ea typeface="Times New Roman" pitchFamily="18" charset="0"/>
                          <a:cs typeface="Arial" pitchFamily="34" charset="0"/>
                        </a:rPr>
                        <a:t> geographically </a:t>
                      </a:r>
                      <a:r>
                        <a:rPr lang="en-US" sz="1400" b="0" kern="1200" spc="-40" baseline="0" dirty="0" err="1" smtClean="0">
                          <a:solidFill>
                            <a:schemeClr val="tx1">
                              <a:lumMod val="50000"/>
                              <a:lumOff val="50000"/>
                            </a:schemeClr>
                          </a:solidFill>
                          <a:latin typeface="+mn-lt"/>
                          <a:ea typeface="Times New Roman" pitchFamily="18" charset="0"/>
                          <a:cs typeface="Arial" pitchFamily="34" charset="0"/>
                        </a:rPr>
                        <a:t>targted</a:t>
                      </a:r>
                      <a:r>
                        <a:rPr lang="en-US" sz="1400" b="0" kern="1200" spc="-40" baseline="0" dirty="0" smtClean="0">
                          <a:solidFill>
                            <a:schemeClr val="tx1">
                              <a:lumMod val="50000"/>
                              <a:lumOff val="50000"/>
                            </a:schemeClr>
                          </a:solidFill>
                          <a:latin typeface="+mn-lt"/>
                          <a:ea typeface="Times New Roman" pitchFamily="18" charset="0"/>
                          <a:cs typeface="Arial" pitchFamily="34" charset="0"/>
                        </a:rPr>
                        <a:t> designs</a:t>
                      </a:r>
                      <a:r>
                        <a:rPr lang="pl-PL" sz="1400" b="0" kern="1200" spc="-40" baseline="0" dirty="0" smtClean="0">
                          <a:solidFill>
                            <a:schemeClr val="tx1">
                              <a:lumMod val="50000"/>
                              <a:lumOff val="50000"/>
                            </a:schemeClr>
                          </a:solidFill>
                          <a:latin typeface="+mn-lt"/>
                          <a:ea typeface="Times New Roman" pitchFamily="18" charset="0"/>
                          <a:cs typeface="Arial" pitchFamily="34" charset="0"/>
                        </a:rPr>
                        <a:t> </a:t>
                      </a:r>
                      <a:r>
                        <a:rPr lang="en-US" sz="1400" b="0" kern="1200" spc="-40" baseline="0" dirty="0" smtClean="0">
                          <a:solidFill>
                            <a:schemeClr val="tx1">
                              <a:lumMod val="50000"/>
                              <a:lumOff val="50000"/>
                            </a:schemeClr>
                          </a:solidFill>
                          <a:latin typeface="+mn-lt"/>
                          <a:ea typeface="Times New Roman" pitchFamily="18" charset="0"/>
                          <a:cs typeface="Arial" pitchFamily="34" charset="0"/>
                        </a:rPr>
                        <a:t>may require the minimization or maximization of some external cost-benefit function.</a:t>
                      </a:r>
                    </a:p>
                    <a:p>
                      <a:pPr marL="109275" marR="0" lvl="1" indent="0" algn="l" defTabSz="914400" rtl="0" eaLnBrk="1" fontAlgn="base" latinLnBrk="0" hangingPunct="1">
                        <a:lnSpc>
                          <a:spcPts val="1600"/>
                        </a:lnSpc>
                        <a:spcBef>
                          <a:spcPct val="0"/>
                        </a:spcBef>
                        <a:spcAft>
                          <a:spcPts val="0"/>
                        </a:spcAft>
                        <a:buClr>
                          <a:srgbClr val="3366FF"/>
                        </a:buClr>
                        <a:buSzPct val="120000"/>
                        <a:buFont typeface="Wingdings" pitchFamily="2" charset="2"/>
                        <a:buNone/>
                        <a:tabLst>
                          <a:tab pos="714375" algn="l"/>
                        </a:tabLst>
                        <a:defRPr/>
                      </a:pPr>
                      <a:r>
                        <a:rPr lang="pl-PL" sz="1400" b="0" kern="1200" spc="-40" baseline="0" dirty="0" smtClean="0">
                          <a:solidFill>
                            <a:schemeClr val="tx1">
                              <a:lumMod val="50000"/>
                              <a:lumOff val="50000"/>
                            </a:schemeClr>
                          </a:solidFill>
                          <a:latin typeface="+mn-lt"/>
                          <a:ea typeface="Times New Roman" pitchFamily="18" charset="0"/>
                          <a:cs typeface="Arial" pitchFamily="34" charset="0"/>
                        </a:rPr>
                        <a:t>T</a:t>
                      </a:r>
                      <a:r>
                        <a:rPr lang="en-US" sz="1400" b="0" kern="1200" spc="-40" baseline="0" dirty="0" err="1" smtClean="0">
                          <a:solidFill>
                            <a:schemeClr val="tx1">
                              <a:lumMod val="50000"/>
                              <a:lumOff val="50000"/>
                            </a:schemeClr>
                          </a:solidFill>
                          <a:latin typeface="+mn-lt"/>
                          <a:ea typeface="Times New Roman" pitchFamily="18" charset="0"/>
                          <a:cs typeface="Arial" pitchFamily="34" charset="0"/>
                        </a:rPr>
                        <a:t>wo</a:t>
                      </a:r>
                      <a:r>
                        <a:rPr lang="en-US" sz="1400" b="0" kern="1200" spc="-40" baseline="0" dirty="0" smtClean="0">
                          <a:solidFill>
                            <a:schemeClr val="tx1">
                              <a:lumMod val="50000"/>
                              <a:lumOff val="50000"/>
                            </a:schemeClr>
                          </a:solidFill>
                          <a:latin typeface="+mn-lt"/>
                          <a:ea typeface="Times New Roman" pitchFamily="18" charset="0"/>
                          <a:cs typeface="Arial" pitchFamily="34" charset="0"/>
                        </a:rPr>
                        <a:t> classical approaches to determining the number of samples for</a:t>
                      </a:r>
                    </a:p>
                    <a:p>
                      <a:pPr marL="109275" marR="0" lvl="1" indent="0" algn="l" defTabSz="914400" rtl="0" eaLnBrk="1" fontAlgn="base" latinLnBrk="0" hangingPunct="1">
                        <a:lnSpc>
                          <a:spcPts val="1600"/>
                        </a:lnSpc>
                        <a:spcBef>
                          <a:spcPct val="0"/>
                        </a:spcBef>
                        <a:spcAft>
                          <a:spcPts val="0"/>
                        </a:spcAft>
                        <a:buClr>
                          <a:srgbClr val="3366FF"/>
                        </a:buClr>
                        <a:buSzPct val="120000"/>
                        <a:buFont typeface="Wingdings" pitchFamily="2" charset="2"/>
                        <a:buNone/>
                        <a:tabLst>
                          <a:tab pos="714375" algn="l"/>
                        </a:tabLst>
                        <a:defRPr/>
                      </a:pPr>
                      <a:r>
                        <a:rPr lang="en-US" sz="1400" b="0" kern="1200" spc="-40" baseline="0" dirty="0" smtClean="0">
                          <a:solidFill>
                            <a:schemeClr val="tx1">
                              <a:lumMod val="50000"/>
                              <a:lumOff val="50000"/>
                            </a:schemeClr>
                          </a:solidFill>
                          <a:latin typeface="+mn-lt"/>
                          <a:ea typeface="Times New Roman" pitchFamily="18" charset="0"/>
                          <a:cs typeface="Arial" pitchFamily="34" charset="0"/>
                        </a:rPr>
                        <a:t>in support of a future hypothesis test about whether the mean or median will exceed a decision</a:t>
                      </a:r>
                      <a:endParaRPr lang="en-US" sz="1400" b="0" kern="1200" spc="-40" baseline="0" dirty="0" smtClean="0">
                        <a:solidFill>
                          <a:srgbClr val="0033CC"/>
                        </a:solidFill>
                        <a:latin typeface="+mn-lt"/>
                        <a:ea typeface="Times New Roman" pitchFamily="18" charset="0"/>
                        <a:cs typeface="Arial" pitchFamily="34" charset="0"/>
                      </a:endParaRPr>
                    </a:p>
                  </a:txBody>
                  <a:tcPr anchor="ctr">
                    <a:lnL w="9525"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2564904"/>
            <a:ext cx="2348087"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87644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604448" y="836712"/>
            <a:ext cx="468000" cy="324000"/>
          </a:xfrm>
          <a:prstGeom prst="ellipse">
            <a:avLst/>
          </a:prstGeom>
          <a:ln>
            <a:solidFill>
              <a:schemeClr val="bg1">
                <a:lumMod val="75000"/>
              </a:schemeClr>
            </a:solidFill>
          </a:ln>
        </p:spPr>
        <p:txBody>
          <a:bodyPr lIns="0" tIns="0" rIns="0" bIns="0" anchor="ctr" anchorCtr="0"/>
          <a:lstStyle/>
          <a:p>
            <a:pPr algn="ctr"/>
            <a:fld id="{CE2184F6-B7EF-4020-A117-128689956E96}" type="slidenum">
              <a:rPr lang="pl-PL" sz="1400" b="1" smtClean="0"/>
              <a:pPr algn="ctr"/>
              <a:t>29</a:t>
            </a:fld>
            <a:endParaRPr lang="pl-PL" sz="1400" b="1" dirty="0"/>
          </a:p>
        </p:txBody>
      </p:sp>
      <p:sp>
        <p:nvSpPr>
          <p:cNvPr id="6" name="Rectangle 1"/>
          <p:cNvSpPr>
            <a:spLocks noChangeAspect="1" noChangeArrowheads="1"/>
          </p:cNvSpPr>
          <p:nvPr/>
        </p:nvSpPr>
        <p:spPr bwMode="auto">
          <a:xfrm>
            <a:off x="1339736" y="980728"/>
            <a:ext cx="6904672" cy="481350"/>
          </a:xfrm>
          <a:prstGeom prst="rect">
            <a:avLst/>
          </a:prstGeom>
        </p:spPr>
        <p:txBody>
          <a:bodyPr wrap="square">
            <a:spAutoFit/>
          </a:bodyPr>
          <a:lstStyle/>
          <a:p>
            <a:pPr algn="ctr">
              <a:lnSpc>
                <a:spcPts val="3200"/>
              </a:lnSpc>
            </a:pPr>
            <a:r>
              <a:rPr lang="pl-PL" sz="2400" dirty="0" smtClean="0">
                <a:solidFill>
                  <a:srgbClr val="0066FF"/>
                </a:solidFill>
                <a:latin typeface="+mj-lt"/>
                <a:ea typeface="Tahoma" pitchFamily="34" charset="0"/>
                <a:cs typeface="Tahoma" pitchFamily="34" charset="0"/>
              </a:rPr>
              <a:t>MAPPING</a:t>
            </a:r>
          </a:p>
        </p:txBody>
      </p:sp>
      <p:sp>
        <p:nvSpPr>
          <p:cNvPr id="2" name="Prostokąt 1"/>
          <p:cNvSpPr/>
          <p:nvPr/>
        </p:nvSpPr>
        <p:spPr>
          <a:xfrm>
            <a:off x="1115616" y="1484784"/>
            <a:ext cx="7416824" cy="605294"/>
          </a:xfrm>
          <a:prstGeom prst="rect">
            <a:avLst/>
          </a:prstGeom>
        </p:spPr>
        <p:txBody>
          <a:bodyPr wrap="square">
            <a:spAutoFit/>
          </a:bodyPr>
          <a:lstStyle/>
          <a:p>
            <a:pPr>
              <a:lnSpc>
                <a:spcPts val="2000"/>
              </a:lnSpc>
            </a:pPr>
            <a:r>
              <a:rPr lang="en-US" sz="2000" b="1" dirty="0">
                <a:solidFill>
                  <a:schemeClr val="bg1">
                    <a:lumMod val="50000"/>
                  </a:schemeClr>
                </a:solidFill>
                <a:ea typeface="Tahoma" pitchFamily="34" charset="0"/>
                <a:cs typeface="Tahoma" pitchFamily="34" charset="0"/>
              </a:rPr>
              <a:t>SADA 2012, Spatial Analysis and Decision Assistance, The Institute for Environmental Modeling at the University of Tennessee, 2012 .</a:t>
            </a:r>
          </a:p>
        </p:txBody>
      </p:sp>
      <p:graphicFrame>
        <p:nvGraphicFramePr>
          <p:cNvPr id="7" name="Tabela 6"/>
          <p:cNvGraphicFramePr>
            <a:graphicFrameLocks noGrp="1"/>
          </p:cNvGraphicFramePr>
          <p:nvPr>
            <p:extLst>
              <p:ext uri="{D42A27DB-BD31-4B8C-83A1-F6EECF244321}">
                <p14:modId xmlns:p14="http://schemas.microsoft.com/office/powerpoint/2010/main" val="1436732897"/>
              </p:ext>
            </p:extLst>
          </p:nvPr>
        </p:nvGraphicFramePr>
        <p:xfrm>
          <a:off x="927572" y="2205038"/>
          <a:ext cx="7920000" cy="432048"/>
        </p:xfrm>
        <a:graphic>
          <a:graphicData uri="http://schemas.openxmlformats.org/drawingml/2006/table">
            <a:tbl>
              <a:tblPr firstRow="1" bandRow="1">
                <a:tableStyleId>{5C22544A-7EE6-4342-B048-85BDC9FD1C3A}</a:tableStyleId>
              </a:tblPr>
              <a:tblGrid>
                <a:gridCol w="92969"/>
                <a:gridCol w="168128"/>
                <a:gridCol w="7658903"/>
              </a:tblGrid>
              <a:tr h="432048">
                <a:tc>
                  <a:txBody>
                    <a:bodyPr/>
                    <a:lstStyle/>
                    <a:p>
                      <a:endParaRPr lang="en-US" dirty="0"/>
                    </a:p>
                  </a:txBody>
                  <a:tcPr marL="0" marR="0" marT="0" marB="0">
                    <a:lnL w="9525" cap="flat" cmpd="sng" algn="ctr">
                      <a:solidFill>
                        <a:schemeClr val="tx1">
                          <a:lumMod val="65000"/>
                          <a:lumOff val="35000"/>
                        </a:schemeClr>
                      </a:solidFill>
                      <a:prstDash val="solid"/>
                      <a:round/>
                      <a:headEnd type="none" w="med" len="med"/>
                      <a:tailEnd type="none" w="med" len="med"/>
                    </a:lnL>
                    <a:lnR w="12700" cmpd="sng">
                      <a:noFill/>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66FF"/>
                          </a:solidFill>
                          <a:sym typeface="Webdings"/>
                        </a:rPr>
                        <a:t></a:t>
                      </a:r>
                      <a:endParaRPr lang="en-US" sz="1400" dirty="0" smtClean="0">
                        <a:solidFill>
                          <a:srgbClr val="0066FF"/>
                        </a:solidFill>
                      </a:endParaRPr>
                    </a:p>
                    <a:p>
                      <a:pPr algn="l"/>
                      <a:endParaRPr lang="en-US" sz="1400" dirty="0">
                        <a:solidFill>
                          <a:srgbClr val="0066FF"/>
                        </a:solidFill>
                      </a:endParaRPr>
                    </a:p>
                  </a:txBody>
                  <a:tcPr marL="0" marR="0" marT="0" marB="0" anchor="ctr">
                    <a:lnL w="12700" cmpd="sng">
                      <a:noFill/>
                    </a:lnL>
                    <a:lnR w="9525" cap="flat" cmpd="sng" algn="ctr">
                      <a:no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solidFill>
                      <a:schemeClr val="accent1">
                        <a:lumMod val="20000"/>
                        <a:lumOff val="80000"/>
                      </a:schemeClr>
                    </a:solidFill>
                  </a:tcPr>
                </a:tc>
                <a:tc>
                  <a:txBody>
                    <a:bodyPr/>
                    <a:lstStyle/>
                    <a:p>
                      <a:pPr marL="109275" lvl="1" indent="0" algn="l" defTabSz="914400" rtl="0" eaLnBrk="1" fontAlgn="base" latinLnBrk="0" hangingPunct="1">
                        <a:lnSpc>
                          <a:spcPts val="1600"/>
                        </a:lnSpc>
                        <a:spcBef>
                          <a:spcPct val="0"/>
                        </a:spcBef>
                        <a:spcAft>
                          <a:spcPts val="0"/>
                        </a:spcAft>
                        <a:buClr>
                          <a:srgbClr val="3366FF"/>
                        </a:buClr>
                        <a:buSzPct val="120000"/>
                        <a:buFont typeface="Wingdings" pitchFamily="2" charset="2"/>
                        <a:buNone/>
                        <a:tabLst>
                          <a:tab pos="714375" algn="l"/>
                        </a:tabLst>
                      </a:pPr>
                      <a:r>
                        <a:rPr lang="en-US" sz="2000" b="0" kern="1200" spc="-40" baseline="0" noProof="0" dirty="0" smtClean="0">
                          <a:solidFill>
                            <a:srgbClr val="0033CC"/>
                          </a:solidFill>
                          <a:latin typeface="+mn-lt"/>
                          <a:ea typeface="Times New Roman" pitchFamily="18" charset="0"/>
                          <a:cs typeface="Arial" pitchFamily="34" charset="0"/>
                        </a:rPr>
                        <a:t>Extrapolation od measurements results</a:t>
                      </a:r>
                    </a:p>
                  </a:txBody>
                  <a:tcPr anchor="ctr">
                    <a:lnL w="9525"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564904"/>
            <a:ext cx="4824536" cy="3513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99621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604448" y="836712"/>
            <a:ext cx="468000" cy="324000"/>
          </a:xfrm>
          <a:prstGeom prst="ellipse">
            <a:avLst/>
          </a:prstGeom>
          <a:ln>
            <a:solidFill>
              <a:schemeClr val="bg1">
                <a:lumMod val="75000"/>
              </a:schemeClr>
            </a:solidFill>
          </a:ln>
        </p:spPr>
        <p:txBody>
          <a:bodyPr lIns="0" tIns="0" rIns="0" bIns="0" anchor="ctr" anchorCtr="0"/>
          <a:lstStyle/>
          <a:p>
            <a:pPr algn="ctr"/>
            <a:fld id="{CE2184F6-B7EF-4020-A117-128689956E96}" type="slidenum">
              <a:rPr lang="pl-PL" sz="1400" b="1" smtClean="0"/>
              <a:pPr algn="ctr"/>
              <a:t>3</a:t>
            </a:fld>
            <a:endParaRPr lang="pl-PL" sz="1400" b="1" dirty="0"/>
          </a:p>
        </p:txBody>
      </p:sp>
      <p:sp>
        <p:nvSpPr>
          <p:cNvPr id="6" name="Rectangle 1"/>
          <p:cNvSpPr>
            <a:spLocks noChangeAspect="1" noChangeArrowheads="1"/>
          </p:cNvSpPr>
          <p:nvPr/>
        </p:nvSpPr>
        <p:spPr bwMode="auto">
          <a:xfrm>
            <a:off x="1339736" y="1052736"/>
            <a:ext cx="6904672" cy="481350"/>
          </a:xfrm>
          <a:prstGeom prst="rect">
            <a:avLst/>
          </a:prstGeom>
        </p:spPr>
        <p:txBody>
          <a:bodyPr wrap="square">
            <a:spAutoFit/>
          </a:bodyPr>
          <a:lstStyle/>
          <a:p>
            <a:pPr algn="ctr">
              <a:lnSpc>
                <a:spcPts val="3200"/>
              </a:lnSpc>
            </a:pPr>
            <a:r>
              <a:rPr lang="pl-PL" sz="2400" dirty="0" smtClean="0">
                <a:solidFill>
                  <a:srgbClr val="0066FF"/>
                </a:solidFill>
                <a:latin typeface="+mj-lt"/>
                <a:ea typeface="Tahoma" pitchFamily="34" charset="0"/>
                <a:cs typeface="Tahoma" pitchFamily="34" charset="0"/>
              </a:rPr>
              <a:t>REQUIREMENT</a:t>
            </a:r>
            <a:endParaRPr lang="pl-PL" sz="2400" dirty="0">
              <a:solidFill>
                <a:srgbClr val="0066FF"/>
              </a:solidFill>
              <a:latin typeface="+mj-lt"/>
              <a:ea typeface="Tahoma" pitchFamily="34" charset="0"/>
              <a:cs typeface="Tahoma" pitchFamily="34" charset="0"/>
            </a:endParaRPr>
          </a:p>
        </p:txBody>
      </p:sp>
      <p:sp>
        <p:nvSpPr>
          <p:cNvPr id="2" name="Prostokąt 1"/>
          <p:cNvSpPr/>
          <p:nvPr/>
        </p:nvSpPr>
        <p:spPr>
          <a:xfrm>
            <a:off x="1080488" y="1457489"/>
            <a:ext cx="7884000" cy="1323439"/>
          </a:xfrm>
          <a:prstGeom prst="rect">
            <a:avLst/>
          </a:prstGeom>
        </p:spPr>
        <p:txBody>
          <a:bodyPr wrap="square">
            <a:spAutoFit/>
          </a:bodyPr>
          <a:lstStyle/>
          <a:p>
            <a:pPr marL="0" lvl="1"/>
            <a:r>
              <a:rPr lang="en-US" sz="1600" b="1" dirty="0">
                <a:solidFill>
                  <a:schemeClr val="bg1">
                    <a:lumMod val="50000"/>
                  </a:schemeClr>
                </a:solidFill>
                <a:ea typeface="Tahoma" pitchFamily="34" charset="0"/>
                <a:cs typeface="Tahoma" pitchFamily="34" charset="0"/>
              </a:rPr>
              <a:t>The site selection and evaluation process was developed based on the Polish regulations, the international guidelines and best practices, with the support of engineering consultants with extensive, documented experience in  supporting NPP site selection and management of nuclear power projects and investments.  Development of the site selection and evaluation process was based on the following documents:</a:t>
            </a:r>
          </a:p>
        </p:txBody>
      </p:sp>
      <p:graphicFrame>
        <p:nvGraphicFramePr>
          <p:cNvPr id="3" name="Tabela 2"/>
          <p:cNvGraphicFramePr>
            <a:graphicFrameLocks noGrp="1"/>
          </p:cNvGraphicFramePr>
          <p:nvPr>
            <p:extLst>
              <p:ext uri="{D42A27DB-BD31-4B8C-83A1-F6EECF244321}">
                <p14:modId xmlns:p14="http://schemas.microsoft.com/office/powerpoint/2010/main" val="4191612598"/>
              </p:ext>
            </p:extLst>
          </p:nvPr>
        </p:nvGraphicFramePr>
        <p:xfrm>
          <a:off x="683568" y="2780928"/>
          <a:ext cx="8280920" cy="2783840"/>
        </p:xfrm>
        <a:graphic>
          <a:graphicData uri="http://schemas.openxmlformats.org/drawingml/2006/table">
            <a:tbl>
              <a:tblPr firstRow="1" bandRow="1">
                <a:tableStyleId>{5C22544A-7EE6-4342-B048-85BDC9FD1C3A}</a:tableStyleId>
              </a:tblPr>
              <a:tblGrid>
                <a:gridCol w="76922"/>
                <a:gridCol w="139102"/>
                <a:gridCol w="8064896"/>
              </a:tblGrid>
              <a:tr h="424098">
                <a:tc>
                  <a:txBody>
                    <a:bodyPr/>
                    <a:lstStyle/>
                    <a:p>
                      <a:endParaRPr lang="en-US" dirty="0"/>
                    </a:p>
                  </a:txBody>
                  <a:tcPr marL="0" marR="0" marT="0" marB="0">
                    <a:lnL w="9525" cap="flat" cmpd="sng" algn="ctr">
                      <a:solidFill>
                        <a:schemeClr val="tx1">
                          <a:lumMod val="65000"/>
                          <a:lumOff val="35000"/>
                        </a:schemeClr>
                      </a:solidFill>
                      <a:prstDash val="solid"/>
                      <a:round/>
                      <a:headEnd type="none" w="med" len="med"/>
                      <a:tailEnd type="none" w="med" len="med"/>
                    </a:lnL>
                    <a:lnR w="12700" cmpd="sng">
                      <a:noFill/>
                    </a:lnR>
                    <a:lnT w="9525"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400" dirty="0">
                        <a:solidFill>
                          <a:srgbClr val="0066FF"/>
                        </a:solidFill>
                      </a:endParaRPr>
                    </a:p>
                  </a:txBody>
                  <a:tcPr marL="0" marR="0" marT="0" marB="0" anchor="ctr">
                    <a:lnL w="12700" cmpd="sng">
                      <a:noFill/>
                    </a:lnL>
                    <a:lnR w="9525" cap="flat" cmpd="sng" algn="ctr">
                      <a:no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solidFill>
                      <a:schemeClr val="accent1">
                        <a:lumMod val="20000"/>
                        <a:lumOff val="80000"/>
                      </a:schemeClr>
                    </a:solidFill>
                  </a:tcPr>
                </a:tc>
                <a:tc>
                  <a:txBody>
                    <a:bodyPr/>
                    <a:lstStyle/>
                    <a:p>
                      <a:pPr marL="109275" lvl="1" indent="0" algn="l" defTabSz="914400" rtl="0" eaLnBrk="1" fontAlgn="base" latinLnBrk="0" hangingPunct="1">
                        <a:lnSpc>
                          <a:spcPts val="1400"/>
                        </a:lnSpc>
                        <a:spcBef>
                          <a:spcPct val="0"/>
                        </a:spcBef>
                        <a:spcAft>
                          <a:spcPts val="600"/>
                        </a:spcAft>
                        <a:buClr>
                          <a:srgbClr val="3366FF"/>
                        </a:buClr>
                        <a:buSzPct val="120000"/>
                        <a:buFont typeface="Wingdings" pitchFamily="2" charset="2"/>
                        <a:buNone/>
                        <a:tabLst>
                          <a:tab pos="714375" algn="l"/>
                        </a:tabLst>
                      </a:pPr>
                      <a:r>
                        <a:rPr lang="en-US" sz="1600" b="0" kern="1200" spc="-40" baseline="0" dirty="0" smtClean="0">
                          <a:solidFill>
                            <a:srgbClr val="0033CC"/>
                          </a:solidFill>
                          <a:latin typeface="+mn-lt"/>
                          <a:ea typeface="Times New Roman" pitchFamily="18" charset="0"/>
                          <a:cs typeface="Arial" pitchFamily="34" charset="0"/>
                        </a:rPr>
                        <a:t>USNRC, Regulatory Guide 4.2, Preparation of Environmental Reports For Nuclear Power Stations, NUREG-0099, Rev. 2, July 1976</a:t>
                      </a:r>
                    </a:p>
                    <a:p>
                      <a:pPr marL="109275" lvl="1" indent="0" algn="l" defTabSz="914400" rtl="0" eaLnBrk="1" fontAlgn="base" latinLnBrk="0" hangingPunct="1">
                        <a:lnSpc>
                          <a:spcPts val="1400"/>
                        </a:lnSpc>
                        <a:spcBef>
                          <a:spcPct val="0"/>
                        </a:spcBef>
                        <a:spcAft>
                          <a:spcPts val="600"/>
                        </a:spcAft>
                        <a:buClr>
                          <a:srgbClr val="3366FF"/>
                        </a:buClr>
                        <a:buSzPct val="120000"/>
                        <a:buFont typeface="Wingdings" pitchFamily="2" charset="2"/>
                        <a:buNone/>
                        <a:tabLst>
                          <a:tab pos="714375" algn="l"/>
                        </a:tabLst>
                      </a:pPr>
                      <a:r>
                        <a:rPr lang="en-US" sz="1600" b="0" kern="1200" spc="-40" baseline="0" dirty="0" smtClean="0">
                          <a:solidFill>
                            <a:srgbClr val="0033CC"/>
                          </a:solidFill>
                          <a:latin typeface="+mn-lt"/>
                          <a:ea typeface="Times New Roman" pitchFamily="18" charset="0"/>
                          <a:cs typeface="Arial" pitchFamily="34" charset="0"/>
                        </a:rPr>
                        <a:t>USNRC, Environmental Standard Review Plan, Section 9.3, Site Selection Process, NUREG-1555, Rev. 1, July 2007</a:t>
                      </a:r>
                    </a:p>
                    <a:p>
                      <a:pPr marL="109275" lvl="1" indent="0" algn="l" defTabSz="914400" rtl="0" eaLnBrk="1" fontAlgn="base" latinLnBrk="0" hangingPunct="1">
                        <a:lnSpc>
                          <a:spcPts val="1400"/>
                        </a:lnSpc>
                        <a:spcBef>
                          <a:spcPct val="0"/>
                        </a:spcBef>
                        <a:spcAft>
                          <a:spcPts val="600"/>
                        </a:spcAft>
                        <a:buClr>
                          <a:srgbClr val="3366FF"/>
                        </a:buClr>
                        <a:buSzPct val="120000"/>
                        <a:buFont typeface="Wingdings" pitchFamily="2" charset="2"/>
                        <a:buNone/>
                        <a:tabLst>
                          <a:tab pos="714375" algn="l"/>
                        </a:tabLst>
                      </a:pPr>
                      <a:r>
                        <a:rPr lang="en-US" sz="1600" b="0" kern="1200" spc="-40" baseline="0" dirty="0" smtClean="0">
                          <a:solidFill>
                            <a:srgbClr val="0033CC"/>
                          </a:solidFill>
                          <a:latin typeface="+mn-lt"/>
                          <a:ea typeface="Times New Roman" pitchFamily="18" charset="0"/>
                          <a:cs typeface="Arial" pitchFamily="34" charset="0"/>
                        </a:rPr>
                        <a:t>Department of Business Enterprise and Regulatory Reform (BERR), Consultation on the Strategic Siting Assessment Process and Siting Criteria for New Nuclear Power Stations in the UK, July 2008</a:t>
                      </a:r>
                    </a:p>
                    <a:p>
                      <a:pPr marL="109275" lvl="1" indent="0" algn="l" defTabSz="914400" rtl="0" eaLnBrk="1" fontAlgn="base" latinLnBrk="0" hangingPunct="1">
                        <a:lnSpc>
                          <a:spcPts val="1400"/>
                        </a:lnSpc>
                        <a:spcBef>
                          <a:spcPct val="0"/>
                        </a:spcBef>
                        <a:spcAft>
                          <a:spcPts val="600"/>
                        </a:spcAft>
                        <a:buClr>
                          <a:srgbClr val="3366FF"/>
                        </a:buClr>
                        <a:buSzPct val="120000"/>
                        <a:buFont typeface="Wingdings" pitchFamily="2" charset="2"/>
                        <a:buNone/>
                        <a:tabLst>
                          <a:tab pos="714375" algn="l"/>
                        </a:tabLst>
                      </a:pPr>
                      <a:r>
                        <a:rPr lang="en-US" sz="1600" b="0" kern="1200" spc="-40" baseline="0" dirty="0" smtClean="0">
                          <a:solidFill>
                            <a:srgbClr val="0033CC"/>
                          </a:solidFill>
                          <a:latin typeface="+mn-lt"/>
                          <a:ea typeface="Times New Roman" pitchFamily="18" charset="0"/>
                          <a:cs typeface="Arial" pitchFamily="34" charset="0"/>
                        </a:rPr>
                        <a:t>Department of Energy and Climate Change, Applying the Strategic Siting Assessment Criteria: an update to the study of the potential environmental and sustainability effects, January 2009BERR, Strategic Siting Assessment, Preview of Nominations and Assessment Process, Draft Exclusionary and Discretionary Criteria and Indicative Timeline, June 2008</a:t>
                      </a:r>
                    </a:p>
                    <a:p>
                      <a:pPr marL="109275" lvl="1" indent="0" algn="l" defTabSz="914400" rtl="0" eaLnBrk="1" fontAlgn="base" latinLnBrk="0" hangingPunct="1">
                        <a:lnSpc>
                          <a:spcPts val="1400"/>
                        </a:lnSpc>
                        <a:spcBef>
                          <a:spcPct val="0"/>
                        </a:spcBef>
                        <a:spcAft>
                          <a:spcPts val="600"/>
                        </a:spcAft>
                        <a:buClr>
                          <a:srgbClr val="3366FF"/>
                        </a:buClr>
                        <a:buSzPct val="120000"/>
                        <a:buFont typeface="Wingdings" pitchFamily="2" charset="2"/>
                        <a:buNone/>
                        <a:tabLst>
                          <a:tab pos="714375" algn="l"/>
                        </a:tabLst>
                      </a:pPr>
                      <a:r>
                        <a:rPr lang="en-US" sz="1600" b="0" kern="1200" spc="-40" baseline="0" dirty="0" smtClean="0">
                          <a:solidFill>
                            <a:srgbClr val="0033CC"/>
                          </a:solidFill>
                          <a:latin typeface="+mn-lt"/>
                          <a:ea typeface="Times New Roman" pitchFamily="18" charset="0"/>
                          <a:cs typeface="Arial" pitchFamily="34" charset="0"/>
                        </a:rPr>
                        <a:t>BERR, Applying the proposed Strategic Siting Assessment Criteria: a study of the potential environmental and sustainability effects, July 2008</a:t>
                      </a:r>
                    </a:p>
                    <a:p>
                      <a:pPr marL="109275" lvl="1" indent="0" algn="l" defTabSz="914400" rtl="0" eaLnBrk="1" fontAlgn="base" latinLnBrk="0" hangingPunct="1">
                        <a:lnSpc>
                          <a:spcPts val="1400"/>
                        </a:lnSpc>
                        <a:spcBef>
                          <a:spcPct val="0"/>
                        </a:spcBef>
                        <a:spcAft>
                          <a:spcPts val="600"/>
                        </a:spcAft>
                        <a:buClr>
                          <a:srgbClr val="3366FF"/>
                        </a:buClr>
                        <a:buSzPct val="120000"/>
                        <a:buFont typeface="Wingdings" pitchFamily="2" charset="2"/>
                        <a:buNone/>
                        <a:tabLst>
                          <a:tab pos="714375" algn="l"/>
                        </a:tabLst>
                      </a:pPr>
                      <a:r>
                        <a:rPr lang="en-US" sz="1600" b="0" kern="1200" spc="-40" baseline="0" dirty="0" smtClean="0">
                          <a:solidFill>
                            <a:srgbClr val="0033CC"/>
                          </a:solidFill>
                          <a:latin typeface="+mn-lt"/>
                          <a:ea typeface="Times New Roman" pitchFamily="18" charset="0"/>
                          <a:cs typeface="Arial" pitchFamily="34" charset="0"/>
                        </a:rPr>
                        <a:t>STUK Safety Criteria for siting a nuclear power plant, Guide 11 July 2000, YVL 1.10</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38262440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604448" y="836712"/>
            <a:ext cx="468000" cy="324000"/>
          </a:xfrm>
          <a:prstGeom prst="ellipse">
            <a:avLst/>
          </a:prstGeom>
          <a:ln>
            <a:solidFill>
              <a:schemeClr val="bg1">
                <a:lumMod val="75000"/>
              </a:schemeClr>
            </a:solidFill>
          </a:ln>
        </p:spPr>
        <p:txBody>
          <a:bodyPr lIns="0" tIns="0" rIns="0" bIns="0" anchor="ctr" anchorCtr="0"/>
          <a:lstStyle/>
          <a:p>
            <a:pPr algn="ctr"/>
            <a:fld id="{CE2184F6-B7EF-4020-A117-128689956E96}" type="slidenum">
              <a:rPr lang="pl-PL" sz="1400" b="1" smtClean="0"/>
              <a:pPr algn="ctr"/>
              <a:t>30</a:t>
            </a:fld>
            <a:endParaRPr lang="pl-PL" sz="1400" b="1" dirty="0"/>
          </a:p>
        </p:txBody>
      </p:sp>
      <p:sp>
        <p:nvSpPr>
          <p:cNvPr id="6" name="Rectangle 1"/>
          <p:cNvSpPr>
            <a:spLocks noChangeAspect="1" noChangeArrowheads="1"/>
          </p:cNvSpPr>
          <p:nvPr/>
        </p:nvSpPr>
        <p:spPr bwMode="auto">
          <a:xfrm>
            <a:off x="1339736" y="1052736"/>
            <a:ext cx="6904672" cy="481350"/>
          </a:xfrm>
          <a:prstGeom prst="rect">
            <a:avLst/>
          </a:prstGeom>
        </p:spPr>
        <p:txBody>
          <a:bodyPr wrap="square">
            <a:spAutoFit/>
          </a:bodyPr>
          <a:lstStyle/>
          <a:p>
            <a:pPr algn="ctr">
              <a:lnSpc>
                <a:spcPts val="3200"/>
              </a:lnSpc>
            </a:pPr>
            <a:r>
              <a:rPr lang="pl-PL" sz="2400" dirty="0" smtClean="0">
                <a:solidFill>
                  <a:srgbClr val="0066FF"/>
                </a:solidFill>
                <a:latin typeface="+mj-lt"/>
                <a:ea typeface="Tahoma" pitchFamily="34" charset="0"/>
                <a:cs typeface="Tahoma" pitchFamily="34" charset="0"/>
              </a:rPr>
              <a:t>LOCATIONS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484784"/>
            <a:ext cx="5400600"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rostokąt 1"/>
          <p:cNvSpPr/>
          <p:nvPr/>
        </p:nvSpPr>
        <p:spPr>
          <a:xfrm>
            <a:off x="1994198" y="5112965"/>
            <a:ext cx="5386114" cy="830997"/>
          </a:xfrm>
          <a:prstGeom prst="rect">
            <a:avLst/>
          </a:prstGeom>
        </p:spPr>
        <p:txBody>
          <a:bodyPr wrap="square">
            <a:spAutoFit/>
          </a:bodyPr>
          <a:lstStyle/>
          <a:p>
            <a:pPr algn="ctr"/>
            <a:r>
              <a:rPr lang="en-US" dirty="0" err="1"/>
              <a:t>Choczewo</a:t>
            </a:r>
            <a:r>
              <a:rPr lang="en-US" dirty="0"/>
              <a:t> Site with Wind Rose to 50 </a:t>
            </a:r>
            <a:r>
              <a:rPr lang="en-US" dirty="0" err="1" smtClean="0"/>
              <a:t>kms</a:t>
            </a:r>
            <a:endParaRPr lang="pl-PL" dirty="0" smtClean="0"/>
          </a:p>
          <a:p>
            <a:pPr algn="ctr"/>
            <a:r>
              <a:rPr lang="pl-PL" dirty="0" smtClean="0"/>
              <a:t> </a:t>
            </a:r>
            <a:r>
              <a:rPr lang="pl-PL" sz="1400" i="1" dirty="0" err="1" smtClean="0">
                <a:solidFill>
                  <a:srgbClr val="0066FF"/>
                </a:solidFill>
              </a:rPr>
              <a:t>WorleyParson</a:t>
            </a:r>
            <a:r>
              <a:rPr lang="pl-PL" sz="1400" i="1" dirty="0" smtClean="0">
                <a:solidFill>
                  <a:srgbClr val="0066FF"/>
                </a:solidFill>
              </a:rPr>
              <a:t>: </a:t>
            </a:r>
          </a:p>
          <a:p>
            <a:pPr algn="ctr"/>
            <a:r>
              <a:rPr lang="pl-PL" sz="1200" i="1" dirty="0" smtClean="0">
                <a:solidFill>
                  <a:srgbClr val="0066FF"/>
                </a:solidFill>
              </a:rPr>
              <a:t>DRAFT </a:t>
            </a:r>
            <a:r>
              <a:rPr lang="pl-PL" sz="1200" i="1" dirty="0">
                <a:solidFill>
                  <a:srgbClr val="0066FF"/>
                </a:solidFill>
              </a:rPr>
              <a:t>RADIOLOGICAL ENVIRONMENTAL MONITORING SAMPLING PROGRAM </a:t>
            </a:r>
            <a:endParaRPr lang="en-US" sz="1200" i="1" dirty="0">
              <a:solidFill>
                <a:srgbClr val="0066FF"/>
              </a:solidFill>
            </a:endParaRPr>
          </a:p>
        </p:txBody>
      </p:sp>
    </p:spTree>
    <p:extLst>
      <p:ext uri="{BB962C8B-B14F-4D97-AF65-F5344CB8AC3E}">
        <p14:creationId xmlns:p14="http://schemas.microsoft.com/office/powerpoint/2010/main" val="22162244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604448" y="836712"/>
            <a:ext cx="468000" cy="324000"/>
          </a:xfrm>
          <a:prstGeom prst="ellipse">
            <a:avLst/>
          </a:prstGeom>
          <a:ln>
            <a:solidFill>
              <a:schemeClr val="bg1">
                <a:lumMod val="75000"/>
              </a:schemeClr>
            </a:solidFill>
          </a:ln>
        </p:spPr>
        <p:txBody>
          <a:bodyPr lIns="0" tIns="0" rIns="0" bIns="0" anchor="ctr" anchorCtr="0"/>
          <a:lstStyle/>
          <a:p>
            <a:pPr algn="ctr"/>
            <a:fld id="{CE2184F6-B7EF-4020-A117-128689956E96}" type="slidenum">
              <a:rPr lang="pl-PL" sz="1400" b="1" smtClean="0"/>
              <a:pPr algn="ctr"/>
              <a:t>31</a:t>
            </a:fld>
            <a:endParaRPr lang="pl-PL" sz="1400" b="1" dirty="0"/>
          </a:p>
        </p:txBody>
      </p:sp>
      <p:sp>
        <p:nvSpPr>
          <p:cNvPr id="2" name="Prostokąt 1"/>
          <p:cNvSpPr/>
          <p:nvPr/>
        </p:nvSpPr>
        <p:spPr>
          <a:xfrm>
            <a:off x="1994198" y="5112965"/>
            <a:ext cx="5386114" cy="830997"/>
          </a:xfrm>
          <a:prstGeom prst="rect">
            <a:avLst/>
          </a:prstGeom>
        </p:spPr>
        <p:txBody>
          <a:bodyPr wrap="square">
            <a:spAutoFit/>
          </a:bodyPr>
          <a:lstStyle/>
          <a:p>
            <a:pPr algn="ctr"/>
            <a:r>
              <a:rPr lang="en-US" dirty="0" err="1"/>
              <a:t>Zarnowiec</a:t>
            </a:r>
            <a:r>
              <a:rPr lang="en-US" dirty="0"/>
              <a:t> Site with Wind Rose to 50 </a:t>
            </a:r>
            <a:r>
              <a:rPr lang="en-US" dirty="0" err="1" smtClean="0"/>
              <a:t>kms</a:t>
            </a:r>
            <a:endParaRPr lang="pl-PL" dirty="0" smtClean="0"/>
          </a:p>
          <a:p>
            <a:pPr algn="ctr"/>
            <a:r>
              <a:rPr lang="pl-PL" dirty="0" smtClean="0"/>
              <a:t> </a:t>
            </a:r>
            <a:r>
              <a:rPr lang="pl-PL" sz="1400" i="1" dirty="0" err="1" smtClean="0">
                <a:solidFill>
                  <a:srgbClr val="0066FF"/>
                </a:solidFill>
              </a:rPr>
              <a:t>WorleyParson</a:t>
            </a:r>
            <a:r>
              <a:rPr lang="pl-PL" sz="1400" i="1" dirty="0" smtClean="0">
                <a:solidFill>
                  <a:srgbClr val="0066FF"/>
                </a:solidFill>
              </a:rPr>
              <a:t>: </a:t>
            </a:r>
          </a:p>
          <a:p>
            <a:pPr algn="ctr"/>
            <a:r>
              <a:rPr lang="pl-PL" sz="1200" i="1" dirty="0" smtClean="0">
                <a:solidFill>
                  <a:srgbClr val="0066FF"/>
                </a:solidFill>
              </a:rPr>
              <a:t>DRAFT </a:t>
            </a:r>
            <a:r>
              <a:rPr lang="pl-PL" sz="1200" i="1" dirty="0">
                <a:solidFill>
                  <a:srgbClr val="0066FF"/>
                </a:solidFill>
              </a:rPr>
              <a:t>RADIOLOGICAL ENVIRONMENTAL MONITORING SAMPLING PROGRAM </a:t>
            </a:r>
            <a:endParaRPr lang="en-US" sz="1200" i="1" dirty="0">
              <a:solidFill>
                <a:srgbClr val="0066FF"/>
              </a:solidFill>
            </a:endParaRPr>
          </a:p>
        </p:txBody>
      </p:sp>
      <p:pic>
        <p:nvPicPr>
          <p:cNvPr id="7" name="Picture 9"/>
          <p:cNvPicPr/>
          <p:nvPr/>
        </p:nvPicPr>
        <p:blipFill>
          <a:blip r:embed="rId3"/>
          <a:stretch>
            <a:fillRect/>
          </a:stretch>
        </p:blipFill>
        <p:spPr>
          <a:xfrm>
            <a:off x="1979712" y="1485184"/>
            <a:ext cx="5400000" cy="3600000"/>
          </a:xfrm>
          <a:prstGeom prst="rect">
            <a:avLst/>
          </a:prstGeom>
        </p:spPr>
      </p:pic>
      <p:sp>
        <p:nvSpPr>
          <p:cNvPr id="8" name="Rectangle 1"/>
          <p:cNvSpPr>
            <a:spLocks noChangeAspect="1" noChangeArrowheads="1"/>
          </p:cNvSpPr>
          <p:nvPr/>
        </p:nvSpPr>
        <p:spPr bwMode="auto">
          <a:xfrm>
            <a:off x="1339736" y="1052736"/>
            <a:ext cx="6904672" cy="481350"/>
          </a:xfrm>
          <a:prstGeom prst="rect">
            <a:avLst/>
          </a:prstGeom>
        </p:spPr>
        <p:txBody>
          <a:bodyPr wrap="square">
            <a:spAutoFit/>
          </a:bodyPr>
          <a:lstStyle/>
          <a:p>
            <a:pPr algn="ctr">
              <a:lnSpc>
                <a:spcPts val="3200"/>
              </a:lnSpc>
            </a:pPr>
            <a:r>
              <a:rPr lang="pl-PL" sz="2400" dirty="0" smtClean="0">
                <a:solidFill>
                  <a:srgbClr val="0066FF"/>
                </a:solidFill>
                <a:latin typeface="+mj-lt"/>
                <a:ea typeface="Tahoma" pitchFamily="34" charset="0"/>
                <a:cs typeface="Tahoma" pitchFamily="34" charset="0"/>
              </a:rPr>
              <a:t>LOCATIONS</a:t>
            </a:r>
          </a:p>
        </p:txBody>
      </p:sp>
    </p:spTree>
    <p:extLst>
      <p:ext uri="{BB962C8B-B14F-4D97-AF65-F5344CB8AC3E}">
        <p14:creationId xmlns:p14="http://schemas.microsoft.com/office/powerpoint/2010/main" val="5073376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604448" y="836712"/>
            <a:ext cx="468000" cy="324000"/>
          </a:xfrm>
          <a:prstGeom prst="ellipse">
            <a:avLst/>
          </a:prstGeom>
          <a:ln>
            <a:solidFill>
              <a:schemeClr val="bg1">
                <a:lumMod val="75000"/>
              </a:schemeClr>
            </a:solidFill>
          </a:ln>
        </p:spPr>
        <p:txBody>
          <a:bodyPr lIns="0" tIns="0" rIns="0" bIns="0" anchor="ctr" anchorCtr="0"/>
          <a:lstStyle/>
          <a:p>
            <a:pPr algn="ctr"/>
            <a:fld id="{CE2184F6-B7EF-4020-A117-128689956E96}" type="slidenum">
              <a:rPr lang="pl-PL" sz="1400" b="1" smtClean="0"/>
              <a:pPr algn="ctr"/>
              <a:t>32</a:t>
            </a:fld>
            <a:endParaRPr lang="pl-PL" sz="1400" b="1" dirty="0"/>
          </a:p>
        </p:txBody>
      </p:sp>
      <p:sp>
        <p:nvSpPr>
          <p:cNvPr id="6" name="Rectangle 1"/>
          <p:cNvSpPr>
            <a:spLocks noChangeAspect="1" noChangeArrowheads="1"/>
          </p:cNvSpPr>
          <p:nvPr/>
        </p:nvSpPr>
        <p:spPr bwMode="auto">
          <a:xfrm>
            <a:off x="1339736" y="980728"/>
            <a:ext cx="6904672" cy="481350"/>
          </a:xfrm>
          <a:prstGeom prst="rect">
            <a:avLst/>
          </a:prstGeom>
        </p:spPr>
        <p:txBody>
          <a:bodyPr wrap="square">
            <a:spAutoFit/>
          </a:bodyPr>
          <a:lstStyle/>
          <a:p>
            <a:pPr algn="ctr">
              <a:lnSpc>
                <a:spcPts val="3200"/>
              </a:lnSpc>
            </a:pPr>
            <a:r>
              <a:rPr lang="pl-PL" sz="2400" dirty="0" smtClean="0">
                <a:solidFill>
                  <a:srgbClr val="0066FF"/>
                </a:solidFill>
                <a:latin typeface="+mj-lt"/>
                <a:ea typeface="Tahoma" pitchFamily="34" charset="0"/>
                <a:cs typeface="Tahoma" pitchFamily="34" charset="0"/>
              </a:rPr>
              <a:t>DELIVERABLES</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2598" y="1691680"/>
            <a:ext cx="2931899" cy="42391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3425"/>
          <a:stretch/>
        </p:blipFill>
        <p:spPr bwMode="auto">
          <a:xfrm>
            <a:off x="4926977" y="1691680"/>
            <a:ext cx="3029399" cy="42067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59123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712504" y="6525344"/>
            <a:ext cx="396000" cy="288000"/>
          </a:xfrm>
          <a:prstGeom prst="ellipse">
            <a:avLst/>
          </a:prstGeom>
          <a:ln>
            <a:solidFill>
              <a:schemeClr val="bg1">
                <a:lumMod val="75000"/>
              </a:schemeClr>
            </a:solidFill>
          </a:ln>
        </p:spPr>
        <p:txBody>
          <a:bodyPr lIns="0" tIns="0" rIns="0" bIns="0" anchor="ctr" anchorCtr="0"/>
          <a:lstStyle/>
          <a:p>
            <a:pPr algn="ctr"/>
            <a:fld id="{CE2184F6-B7EF-4020-A117-128689956E96}" type="slidenum">
              <a:rPr lang="pl-PL" b="1" smtClean="0"/>
              <a:pPr algn="ctr"/>
              <a:t>33</a:t>
            </a:fld>
            <a:endParaRPr lang="pl-PL" b="1" dirty="0"/>
          </a:p>
        </p:txBody>
      </p:sp>
      <p:sp>
        <p:nvSpPr>
          <p:cNvPr id="14337"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1800" b="0" i="0" u="none" strike="noStrike" cap="none" normalizeH="0" baseline="0" smtClean="0">
                <a:ln>
                  <a:noFill/>
                </a:ln>
                <a:solidFill>
                  <a:schemeClr val="tx1"/>
                </a:solidFill>
                <a:effectLst/>
                <a:latin typeface="Arial" pitchFamily="34" charset="0"/>
                <a:cs typeface="Arial" pitchFamily="34" charset="0"/>
              </a:rPr>
              <a:t/>
            </a:r>
            <a:br>
              <a:rPr kumimoji="0" lang="pl-PL" sz="1800" b="0" i="0" u="none" strike="noStrike" cap="none" normalizeH="0" baseline="0" smtClean="0">
                <a:ln>
                  <a:noFill/>
                </a:ln>
                <a:solidFill>
                  <a:schemeClr val="tx1"/>
                </a:solidFill>
                <a:effectLst/>
                <a:latin typeface="Arial" pitchFamily="34" charset="0"/>
                <a:cs typeface="Arial" pitchFamily="34" charset="0"/>
              </a:rPr>
            </a:br>
            <a:endParaRPr kumimoji="0" lang="pl-PL" sz="1800" b="0" i="0" u="none" strike="noStrike" cap="none" normalizeH="0" baseline="0" smtClean="0">
              <a:ln>
                <a:noFill/>
              </a:ln>
              <a:solidFill>
                <a:schemeClr val="tx1"/>
              </a:solidFill>
              <a:effectLst/>
              <a:latin typeface="Arial" pitchFamily="34" charset="0"/>
              <a:cs typeface="Arial" pitchFamily="34" charset="0"/>
            </a:endParaRPr>
          </a:p>
        </p:txBody>
      </p:sp>
      <p:cxnSp>
        <p:nvCxnSpPr>
          <p:cNvPr id="58" name="Łącznik prostoliniowy 57"/>
          <p:cNvCxnSpPr/>
          <p:nvPr/>
        </p:nvCxnSpPr>
        <p:spPr>
          <a:xfrm>
            <a:off x="2411760" y="3933056"/>
            <a:ext cx="6361678"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7" name="Rectangle 1"/>
          <p:cNvSpPr>
            <a:spLocks noChangeAspect="1" noChangeArrowheads="1"/>
          </p:cNvSpPr>
          <p:nvPr/>
        </p:nvSpPr>
        <p:spPr bwMode="auto">
          <a:xfrm>
            <a:off x="2220710" y="3599130"/>
            <a:ext cx="6552728" cy="800219"/>
          </a:xfrm>
          <a:prstGeom prst="rect">
            <a:avLst/>
          </a:prstGeom>
        </p:spPr>
        <p:txBody>
          <a:bodyPr wrap="square">
            <a:spAutoFit/>
          </a:bodyPr>
          <a:lstStyle/>
          <a:p>
            <a:pPr algn="ctr">
              <a:spcBef>
                <a:spcPts val="600"/>
              </a:spcBef>
              <a:spcAft>
                <a:spcPts val="600"/>
              </a:spcAft>
            </a:pPr>
            <a:r>
              <a:rPr lang="pl-PL" dirty="0" smtClean="0">
                <a:solidFill>
                  <a:srgbClr val="3366FF"/>
                </a:solidFill>
                <a:latin typeface="Tahoma" pitchFamily="34" charset="0"/>
                <a:ea typeface="Tahoma" pitchFamily="34" charset="0"/>
                <a:cs typeface="Tahoma" pitchFamily="34" charset="0"/>
              </a:rPr>
              <a:t>PAWEŁ KRAJEWSKI</a:t>
            </a:r>
          </a:p>
          <a:p>
            <a:pPr algn="ctr">
              <a:spcBef>
                <a:spcPts val="600"/>
              </a:spcBef>
              <a:spcAft>
                <a:spcPts val="600"/>
              </a:spcAft>
            </a:pPr>
            <a:r>
              <a:rPr lang="pl-PL" dirty="0" smtClean="0">
                <a:solidFill>
                  <a:schemeClr val="tx1">
                    <a:lumMod val="50000"/>
                    <a:lumOff val="50000"/>
                  </a:schemeClr>
                </a:solidFill>
                <a:latin typeface="Tahoma" pitchFamily="34" charset="0"/>
                <a:ea typeface="Tahoma" pitchFamily="34" charset="0"/>
                <a:cs typeface="Tahoma" pitchFamily="34" charset="0"/>
              </a:rPr>
              <a:t>CENTRAL LABORATORY FOR RADIOLOGICAL PROTECTION</a:t>
            </a:r>
          </a:p>
        </p:txBody>
      </p:sp>
      <p:grpSp>
        <p:nvGrpSpPr>
          <p:cNvPr id="13" name="Grupa 12"/>
          <p:cNvGrpSpPr/>
          <p:nvPr/>
        </p:nvGrpSpPr>
        <p:grpSpPr>
          <a:xfrm rot="21029249">
            <a:off x="570483" y="1249568"/>
            <a:ext cx="4559557" cy="4424167"/>
            <a:chOff x="840429" y="1239534"/>
            <a:chExt cx="4018734" cy="4580115"/>
          </a:xfrm>
        </p:grpSpPr>
        <p:sp>
          <p:nvSpPr>
            <p:cNvPr id="15" name="Wycinek koła 21"/>
            <p:cNvSpPr/>
            <p:nvPr/>
          </p:nvSpPr>
          <p:spPr bwMode="auto">
            <a:xfrm rot="567400">
              <a:off x="840430" y="1239534"/>
              <a:ext cx="4018733" cy="4551023"/>
            </a:xfrm>
            <a:custGeom>
              <a:avLst/>
              <a:gdLst>
                <a:gd name="connsiteX0" fmla="*/ 5116524 w 6539812"/>
                <a:gd name="connsiteY0" fmla="*/ 4261116 h 4669013"/>
                <a:gd name="connsiteX1" fmla="*/ 1988990 w 6539812"/>
                <a:gd name="connsiteY1" fmla="*/ 4482441 h 4669013"/>
                <a:gd name="connsiteX2" fmla="*/ 219309 w 6539812"/>
                <a:gd name="connsiteY2" fmla="*/ 1493956 h 4669013"/>
                <a:gd name="connsiteX3" fmla="*/ 3269906 w 6539812"/>
                <a:gd name="connsiteY3" fmla="*/ 0 h 4669013"/>
                <a:gd name="connsiteX4" fmla="*/ 3269906 w 6539812"/>
                <a:gd name="connsiteY4" fmla="*/ 2334507 h 4669013"/>
                <a:gd name="connsiteX5" fmla="*/ 5116524 w 6539812"/>
                <a:gd name="connsiteY5" fmla="*/ 4261116 h 4669013"/>
                <a:gd name="connsiteX0" fmla="*/ 3270670 w 5117288"/>
                <a:gd name="connsiteY0" fmla="*/ 2334507 h 4669023"/>
                <a:gd name="connsiteX1" fmla="*/ 5117288 w 5117288"/>
                <a:gd name="connsiteY1" fmla="*/ 4261116 h 4669023"/>
                <a:gd name="connsiteX2" fmla="*/ 1989754 w 5117288"/>
                <a:gd name="connsiteY2" fmla="*/ 4482441 h 4669023"/>
                <a:gd name="connsiteX3" fmla="*/ 220073 w 5117288"/>
                <a:gd name="connsiteY3" fmla="*/ 1493956 h 4669023"/>
                <a:gd name="connsiteX4" fmla="*/ 3270670 w 5117288"/>
                <a:gd name="connsiteY4" fmla="*/ 0 h 4669023"/>
                <a:gd name="connsiteX5" fmla="*/ 3362110 w 5117288"/>
                <a:gd name="connsiteY5" fmla="*/ 2425947 h 4669023"/>
                <a:gd name="connsiteX0" fmla="*/ 5117288 w 5117288"/>
                <a:gd name="connsiteY0" fmla="*/ 4261116 h 4669023"/>
                <a:gd name="connsiteX1" fmla="*/ 1989754 w 5117288"/>
                <a:gd name="connsiteY1" fmla="*/ 4482441 h 4669023"/>
                <a:gd name="connsiteX2" fmla="*/ 220073 w 5117288"/>
                <a:gd name="connsiteY2" fmla="*/ 1493956 h 4669023"/>
                <a:gd name="connsiteX3" fmla="*/ 3270670 w 5117288"/>
                <a:gd name="connsiteY3" fmla="*/ 0 h 4669023"/>
                <a:gd name="connsiteX4" fmla="*/ 3362110 w 5117288"/>
                <a:gd name="connsiteY4" fmla="*/ 2425947 h 4669023"/>
                <a:gd name="connsiteX0" fmla="*/ 5117288 w 5117288"/>
                <a:gd name="connsiteY0" fmla="*/ 4261116 h 4669023"/>
                <a:gd name="connsiteX1" fmla="*/ 1989754 w 5117288"/>
                <a:gd name="connsiteY1" fmla="*/ 4482441 h 4669023"/>
                <a:gd name="connsiteX2" fmla="*/ 220073 w 5117288"/>
                <a:gd name="connsiteY2" fmla="*/ 1493956 h 4669023"/>
                <a:gd name="connsiteX3" fmla="*/ 3270670 w 5117288"/>
                <a:gd name="connsiteY3" fmla="*/ 0 h 4669023"/>
              </a:gdLst>
              <a:ahLst/>
              <a:cxnLst>
                <a:cxn ang="0">
                  <a:pos x="connsiteX0" y="connsiteY0"/>
                </a:cxn>
                <a:cxn ang="0">
                  <a:pos x="connsiteX1" y="connsiteY1"/>
                </a:cxn>
                <a:cxn ang="0">
                  <a:pos x="connsiteX2" y="connsiteY2"/>
                </a:cxn>
                <a:cxn ang="0">
                  <a:pos x="connsiteX3" y="connsiteY3"/>
                </a:cxn>
              </a:cxnLst>
              <a:rect l="l" t="t" r="r" b="b"/>
              <a:pathLst>
                <a:path w="5117288" h="4669023">
                  <a:moveTo>
                    <a:pt x="5117288" y="4261116"/>
                  </a:moveTo>
                  <a:cubicBezTo>
                    <a:pt x="4196035" y="4711188"/>
                    <a:pt x="3016838" y="4794636"/>
                    <a:pt x="1989754" y="4482441"/>
                  </a:cubicBezTo>
                  <a:cubicBezTo>
                    <a:pt x="368185" y="3989545"/>
                    <a:pt x="-414495" y="2667823"/>
                    <a:pt x="220073" y="1493956"/>
                  </a:cubicBezTo>
                  <a:cubicBezTo>
                    <a:pt x="706730" y="593706"/>
                    <a:pt x="1919053" y="0"/>
                    <a:pt x="3270670" y="0"/>
                  </a:cubicBezTo>
                </a:path>
              </a:pathLst>
            </a:custGeom>
            <a:ln>
              <a:headEnd/>
              <a:tailEnd/>
            </a:ln>
          </p:spPr>
          <p:style>
            <a:lnRef idx="2">
              <a:schemeClr val="accent5"/>
            </a:lnRef>
            <a:fillRef idx="0">
              <a:schemeClr val="accent5"/>
            </a:fillRef>
            <a:effectRef idx="1">
              <a:schemeClr val="accent5"/>
            </a:effectRef>
            <a:fontRef idx="minor">
              <a:schemeClr val="tx1"/>
            </a:fontRef>
          </p:style>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l-PL" sz="2400" b="1" i="0" u="none" strike="noStrike" cap="none" normalizeH="0" baseline="0" dirty="0" smtClean="0">
                <a:ln>
                  <a:noFill/>
                </a:ln>
                <a:solidFill>
                  <a:schemeClr val="tx2">
                    <a:lumMod val="75000"/>
                  </a:schemeClr>
                </a:solidFill>
                <a:effectLst/>
                <a:latin typeface="Cambria" pitchFamily="18" charset="0"/>
                <a:ea typeface="Times New Roman" pitchFamily="18" charset="0"/>
                <a:cs typeface="Arial" pitchFamily="34" charset="0"/>
              </a:endParaRPr>
            </a:p>
          </p:txBody>
        </p:sp>
        <p:sp>
          <p:nvSpPr>
            <p:cNvPr id="16" name="Wycinek koła 21"/>
            <p:cNvSpPr/>
            <p:nvPr/>
          </p:nvSpPr>
          <p:spPr bwMode="auto">
            <a:xfrm rot="999183">
              <a:off x="840429" y="1268626"/>
              <a:ext cx="4018733" cy="4551023"/>
            </a:xfrm>
            <a:custGeom>
              <a:avLst/>
              <a:gdLst>
                <a:gd name="connsiteX0" fmla="*/ 5116524 w 6539812"/>
                <a:gd name="connsiteY0" fmla="*/ 4261116 h 4669013"/>
                <a:gd name="connsiteX1" fmla="*/ 1988990 w 6539812"/>
                <a:gd name="connsiteY1" fmla="*/ 4482441 h 4669013"/>
                <a:gd name="connsiteX2" fmla="*/ 219309 w 6539812"/>
                <a:gd name="connsiteY2" fmla="*/ 1493956 h 4669013"/>
                <a:gd name="connsiteX3" fmla="*/ 3269906 w 6539812"/>
                <a:gd name="connsiteY3" fmla="*/ 0 h 4669013"/>
                <a:gd name="connsiteX4" fmla="*/ 3269906 w 6539812"/>
                <a:gd name="connsiteY4" fmla="*/ 2334507 h 4669013"/>
                <a:gd name="connsiteX5" fmla="*/ 5116524 w 6539812"/>
                <a:gd name="connsiteY5" fmla="*/ 4261116 h 4669013"/>
                <a:gd name="connsiteX0" fmla="*/ 3270670 w 5117288"/>
                <a:gd name="connsiteY0" fmla="*/ 2334507 h 4669023"/>
                <a:gd name="connsiteX1" fmla="*/ 5117288 w 5117288"/>
                <a:gd name="connsiteY1" fmla="*/ 4261116 h 4669023"/>
                <a:gd name="connsiteX2" fmla="*/ 1989754 w 5117288"/>
                <a:gd name="connsiteY2" fmla="*/ 4482441 h 4669023"/>
                <a:gd name="connsiteX3" fmla="*/ 220073 w 5117288"/>
                <a:gd name="connsiteY3" fmla="*/ 1493956 h 4669023"/>
                <a:gd name="connsiteX4" fmla="*/ 3270670 w 5117288"/>
                <a:gd name="connsiteY4" fmla="*/ 0 h 4669023"/>
                <a:gd name="connsiteX5" fmla="*/ 3362110 w 5117288"/>
                <a:gd name="connsiteY5" fmla="*/ 2425947 h 4669023"/>
                <a:gd name="connsiteX0" fmla="*/ 5117288 w 5117288"/>
                <a:gd name="connsiteY0" fmla="*/ 4261116 h 4669023"/>
                <a:gd name="connsiteX1" fmla="*/ 1989754 w 5117288"/>
                <a:gd name="connsiteY1" fmla="*/ 4482441 h 4669023"/>
                <a:gd name="connsiteX2" fmla="*/ 220073 w 5117288"/>
                <a:gd name="connsiteY2" fmla="*/ 1493956 h 4669023"/>
                <a:gd name="connsiteX3" fmla="*/ 3270670 w 5117288"/>
                <a:gd name="connsiteY3" fmla="*/ 0 h 4669023"/>
                <a:gd name="connsiteX4" fmla="*/ 3362110 w 5117288"/>
                <a:gd name="connsiteY4" fmla="*/ 2425947 h 4669023"/>
                <a:gd name="connsiteX0" fmla="*/ 5117288 w 5117288"/>
                <a:gd name="connsiteY0" fmla="*/ 4261116 h 4669023"/>
                <a:gd name="connsiteX1" fmla="*/ 1989754 w 5117288"/>
                <a:gd name="connsiteY1" fmla="*/ 4482441 h 4669023"/>
                <a:gd name="connsiteX2" fmla="*/ 220073 w 5117288"/>
                <a:gd name="connsiteY2" fmla="*/ 1493956 h 4669023"/>
                <a:gd name="connsiteX3" fmla="*/ 3270670 w 5117288"/>
                <a:gd name="connsiteY3" fmla="*/ 0 h 4669023"/>
              </a:gdLst>
              <a:ahLst/>
              <a:cxnLst>
                <a:cxn ang="0">
                  <a:pos x="connsiteX0" y="connsiteY0"/>
                </a:cxn>
                <a:cxn ang="0">
                  <a:pos x="connsiteX1" y="connsiteY1"/>
                </a:cxn>
                <a:cxn ang="0">
                  <a:pos x="connsiteX2" y="connsiteY2"/>
                </a:cxn>
                <a:cxn ang="0">
                  <a:pos x="connsiteX3" y="connsiteY3"/>
                </a:cxn>
              </a:cxnLst>
              <a:rect l="l" t="t" r="r" b="b"/>
              <a:pathLst>
                <a:path w="5117288" h="4669023">
                  <a:moveTo>
                    <a:pt x="5117288" y="4261116"/>
                  </a:moveTo>
                  <a:cubicBezTo>
                    <a:pt x="4196035" y="4711188"/>
                    <a:pt x="3016838" y="4794636"/>
                    <a:pt x="1989754" y="4482441"/>
                  </a:cubicBezTo>
                  <a:cubicBezTo>
                    <a:pt x="368185" y="3989545"/>
                    <a:pt x="-414495" y="2667823"/>
                    <a:pt x="220073" y="1493956"/>
                  </a:cubicBezTo>
                  <a:cubicBezTo>
                    <a:pt x="706730" y="593706"/>
                    <a:pt x="1919053" y="0"/>
                    <a:pt x="3270670" y="0"/>
                  </a:cubicBezTo>
                </a:path>
              </a:pathLst>
            </a:custGeom>
            <a:ln>
              <a:solidFill>
                <a:srgbClr val="FFFF66"/>
              </a:solidFill>
              <a:headEnd/>
              <a:tailEnd/>
            </a:ln>
          </p:spPr>
          <p:style>
            <a:lnRef idx="2">
              <a:schemeClr val="accent5"/>
            </a:lnRef>
            <a:fillRef idx="0">
              <a:schemeClr val="accent5"/>
            </a:fillRef>
            <a:effectRef idx="1">
              <a:schemeClr val="accent5"/>
            </a:effectRef>
            <a:fontRef idx="minor">
              <a:schemeClr val="tx1"/>
            </a:fontRef>
          </p:style>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pl-PL" sz="2400" b="1" i="0" u="none" strike="noStrike" cap="none" normalizeH="0" baseline="0" dirty="0" smtClean="0">
                <a:ln>
                  <a:noFill/>
                </a:ln>
                <a:solidFill>
                  <a:schemeClr val="tx2">
                    <a:lumMod val="75000"/>
                  </a:schemeClr>
                </a:solidFill>
                <a:effectLst/>
                <a:latin typeface="Cambria" pitchFamily="18" charset="0"/>
                <a:ea typeface="Times New Roman" pitchFamily="18" charset="0"/>
                <a:cs typeface="Arial" pitchFamily="34" charset="0"/>
              </a:endParaRPr>
            </a:p>
          </p:txBody>
        </p:sp>
      </p:grpSp>
      <p:pic>
        <p:nvPicPr>
          <p:cNvPr id="17" name="Picture 10" descr="KASETY.JPG"/>
          <p:cNvPicPr>
            <a:picLocks noChangeAspect="1"/>
          </p:cNvPicPr>
          <p:nvPr/>
        </p:nvPicPr>
        <p:blipFill rotWithShape="1">
          <a:blip r:embed="rId3" cstate="print"/>
          <a:srcRect r="56697"/>
          <a:stretch/>
        </p:blipFill>
        <p:spPr bwMode="auto">
          <a:xfrm>
            <a:off x="1739911" y="4401640"/>
            <a:ext cx="1251806" cy="1800623"/>
          </a:xfrm>
          <a:prstGeom prst="roundRect">
            <a:avLst>
              <a:gd name="adj" fmla="val 22148"/>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1" name="Picture 3" descr="C:\Documents and Settings\Krzysztof\Desktop\wislinka zdjecia\P1030058.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t="1203" r="28168"/>
          <a:stretch/>
        </p:blipFill>
        <p:spPr bwMode="auto">
          <a:xfrm rot="20311330">
            <a:off x="206561" y="3920580"/>
            <a:ext cx="1551798" cy="1422619"/>
          </a:xfrm>
          <a:prstGeom prst="roundRect">
            <a:avLst>
              <a:gd name="adj" fmla="val 22148"/>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Obraz 11"/>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r="5136"/>
          <a:stretch/>
        </p:blipFill>
        <p:spPr bwMode="auto">
          <a:xfrm>
            <a:off x="2991717" y="4842996"/>
            <a:ext cx="1868315" cy="1310441"/>
          </a:xfrm>
          <a:prstGeom prst="roundRect">
            <a:avLst>
              <a:gd name="adj" fmla="val 22148"/>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Pawel Krajewski\Pictures\PIKNIK\Mobile Statio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9512" y="2135129"/>
            <a:ext cx="1246687" cy="1936780"/>
          </a:xfrm>
          <a:prstGeom prst="roundRect">
            <a:avLst>
              <a:gd name="adj" fmla="val 22148"/>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l="15798" t="36618" r="38009" b="7889"/>
          <a:stretch/>
        </p:blipFill>
        <p:spPr bwMode="auto">
          <a:xfrm>
            <a:off x="1127650" y="973744"/>
            <a:ext cx="1302813" cy="1344303"/>
          </a:xfrm>
          <a:prstGeom prst="roundRect">
            <a:avLst>
              <a:gd name="adj" fmla="val 22148"/>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11">
            <a:extLst>
              <a:ext uri="{28A0092B-C50C-407E-A947-70E740481C1C}">
                <a14:useLocalDpi xmlns:a14="http://schemas.microsoft.com/office/drawing/2010/main" val="0"/>
              </a:ext>
            </a:extLst>
          </a:blip>
          <a:srcRect l="53855"/>
          <a:stretch/>
        </p:blipFill>
        <p:spPr bwMode="auto">
          <a:xfrm>
            <a:off x="2771800" y="884439"/>
            <a:ext cx="1008112" cy="1392036"/>
          </a:xfrm>
          <a:prstGeom prst="roundRect">
            <a:avLst>
              <a:gd name="adj" fmla="val 22148"/>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Prostokąt 18"/>
          <p:cNvSpPr/>
          <p:nvPr/>
        </p:nvSpPr>
        <p:spPr>
          <a:xfrm>
            <a:off x="3891295" y="1821806"/>
            <a:ext cx="4463081" cy="1200329"/>
          </a:xfrm>
          <a:prstGeom prst="rect">
            <a:avLst/>
          </a:prstGeom>
        </p:spPr>
        <p:txBody>
          <a:bodyPr wrap="none">
            <a:spAutoFit/>
          </a:bodyPr>
          <a:lstStyle/>
          <a:p>
            <a:pPr algn="ctr"/>
            <a:r>
              <a:rPr lang="en-GB" sz="3600" b="1" dirty="0" smtClean="0">
                <a:solidFill>
                  <a:srgbClr val="0066FF"/>
                </a:solidFill>
                <a:effectLst>
                  <a:outerShdw blurRad="38100" dist="38100" dir="2700000" algn="tl">
                    <a:srgbClr val="000000">
                      <a:alpha val="43137"/>
                    </a:srgbClr>
                  </a:outerShdw>
                </a:effectLst>
                <a:latin typeface="AR BLANCA" pitchFamily="2" charset="0"/>
              </a:rPr>
              <a:t>THANKS </a:t>
            </a:r>
            <a:endParaRPr lang="pl-PL" sz="3600" b="1" dirty="0" smtClean="0">
              <a:solidFill>
                <a:srgbClr val="0066FF"/>
              </a:solidFill>
              <a:effectLst>
                <a:outerShdw blurRad="38100" dist="38100" dir="2700000" algn="tl">
                  <a:srgbClr val="000000">
                    <a:alpha val="43137"/>
                  </a:srgbClr>
                </a:outerShdw>
              </a:effectLst>
              <a:latin typeface="AR BLANCA" pitchFamily="2" charset="0"/>
            </a:endParaRPr>
          </a:p>
          <a:p>
            <a:pPr algn="ctr"/>
            <a:r>
              <a:rPr lang="en-GB" sz="3600" b="1" dirty="0" smtClean="0">
                <a:solidFill>
                  <a:srgbClr val="0066FF"/>
                </a:solidFill>
                <a:effectLst>
                  <a:outerShdw blurRad="38100" dist="38100" dir="2700000" algn="tl">
                    <a:srgbClr val="000000">
                      <a:alpha val="43137"/>
                    </a:srgbClr>
                  </a:outerShdw>
                </a:effectLst>
                <a:latin typeface="AR BLANCA" pitchFamily="2" charset="0"/>
              </a:rPr>
              <a:t>FOR YOURS ATENTION</a:t>
            </a:r>
            <a:endParaRPr lang="en-GB" sz="3600" b="1" dirty="0">
              <a:solidFill>
                <a:srgbClr val="0066FF"/>
              </a:solidFill>
              <a:effectLst>
                <a:outerShdw blurRad="38100" dist="38100" dir="2700000" algn="tl">
                  <a:srgbClr val="000000">
                    <a:alpha val="43137"/>
                  </a:srgbClr>
                </a:outerShdw>
              </a:effectLst>
              <a:latin typeface="AR BLANCA" pitchFamily="2" charset="0"/>
            </a:endParaRPr>
          </a:p>
        </p:txBody>
      </p:sp>
    </p:spTree>
    <p:extLst>
      <p:ext uri="{BB962C8B-B14F-4D97-AF65-F5344CB8AC3E}">
        <p14:creationId xmlns:p14="http://schemas.microsoft.com/office/powerpoint/2010/main" val="37410417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604448" y="836712"/>
            <a:ext cx="468000" cy="324000"/>
          </a:xfrm>
          <a:prstGeom prst="ellipse">
            <a:avLst/>
          </a:prstGeom>
          <a:ln>
            <a:solidFill>
              <a:schemeClr val="bg1">
                <a:lumMod val="75000"/>
              </a:schemeClr>
            </a:solidFill>
          </a:ln>
        </p:spPr>
        <p:txBody>
          <a:bodyPr lIns="0" tIns="0" rIns="0" bIns="0" anchor="ctr" anchorCtr="0"/>
          <a:lstStyle/>
          <a:p>
            <a:pPr algn="ctr"/>
            <a:fld id="{CE2184F6-B7EF-4020-A117-128689956E96}" type="slidenum">
              <a:rPr lang="pl-PL" sz="1400" b="1" smtClean="0"/>
              <a:pPr algn="ctr"/>
              <a:t>4</a:t>
            </a:fld>
            <a:endParaRPr lang="pl-PL" sz="1400" b="1" dirty="0"/>
          </a:p>
        </p:txBody>
      </p:sp>
      <p:sp>
        <p:nvSpPr>
          <p:cNvPr id="6" name="Rectangle 1"/>
          <p:cNvSpPr>
            <a:spLocks noChangeAspect="1" noChangeArrowheads="1"/>
          </p:cNvSpPr>
          <p:nvPr/>
        </p:nvSpPr>
        <p:spPr bwMode="auto">
          <a:xfrm>
            <a:off x="1339736" y="1052736"/>
            <a:ext cx="6904672" cy="481350"/>
          </a:xfrm>
          <a:prstGeom prst="rect">
            <a:avLst/>
          </a:prstGeom>
        </p:spPr>
        <p:txBody>
          <a:bodyPr wrap="square">
            <a:spAutoFit/>
          </a:bodyPr>
          <a:lstStyle/>
          <a:p>
            <a:pPr algn="ctr">
              <a:lnSpc>
                <a:spcPts val="3200"/>
              </a:lnSpc>
            </a:pPr>
            <a:r>
              <a:rPr lang="pl-PL" sz="2400" dirty="0" smtClean="0">
                <a:solidFill>
                  <a:srgbClr val="0066FF"/>
                </a:solidFill>
                <a:latin typeface="+mj-lt"/>
                <a:ea typeface="Tahoma" pitchFamily="34" charset="0"/>
                <a:cs typeface="Tahoma" pitchFamily="34" charset="0"/>
              </a:rPr>
              <a:t>GUIDANCES</a:t>
            </a:r>
            <a:endParaRPr lang="pl-PL" sz="2400" dirty="0">
              <a:solidFill>
                <a:srgbClr val="0066FF"/>
              </a:solidFill>
              <a:latin typeface="+mj-lt"/>
              <a:ea typeface="Tahoma" pitchFamily="34" charset="0"/>
              <a:cs typeface="Tahoma" pitchFamily="34" charset="0"/>
            </a:endParaRP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346"/>
          <a:stretch/>
        </p:blipFill>
        <p:spPr bwMode="auto">
          <a:xfrm>
            <a:off x="1115615" y="1534086"/>
            <a:ext cx="2764703" cy="399580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154" y="1534086"/>
            <a:ext cx="3898501" cy="399580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84095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604448" y="836712"/>
            <a:ext cx="468000" cy="324000"/>
          </a:xfrm>
          <a:prstGeom prst="ellipse">
            <a:avLst/>
          </a:prstGeom>
          <a:ln>
            <a:solidFill>
              <a:schemeClr val="bg1">
                <a:lumMod val="75000"/>
              </a:schemeClr>
            </a:solidFill>
          </a:ln>
        </p:spPr>
        <p:txBody>
          <a:bodyPr lIns="0" tIns="0" rIns="0" bIns="0" anchor="ctr" anchorCtr="0"/>
          <a:lstStyle/>
          <a:p>
            <a:pPr algn="ctr"/>
            <a:fld id="{CE2184F6-B7EF-4020-A117-128689956E96}" type="slidenum">
              <a:rPr lang="pl-PL" sz="1400" b="1" smtClean="0"/>
              <a:pPr algn="ctr"/>
              <a:t>5</a:t>
            </a:fld>
            <a:endParaRPr lang="pl-PL" sz="1400" b="1" dirty="0"/>
          </a:p>
        </p:txBody>
      </p:sp>
      <p:sp>
        <p:nvSpPr>
          <p:cNvPr id="6" name="Rectangle 1"/>
          <p:cNvSpPr>
            <a:spLocks noChangeAspect="1" noChangeArrowheads="1"/>
          </p:cNvSpPr>
          <p:nvPr/>
        </p:nvSpPr>
        <p:spPr bwMode="auto">
          <a:xfrm>
            <a:off x="1339736" y="1052736"/>
            <a:ext cx="6904672" cy="502702"/>
          </a:xfrm>
          <a:prstGeom prst="rect">
            <a:avLst/>
          </a:prstGeom>
        </p:spPr>
        <p:txBody>
          <a:bodyPr wrap="square">
            <a:spAutoFit/>
          </a:bodyPr>
          <a:lstStyle/>
          <a:p>
            <a:pPr algn="ctr">
              <a:lnSpc>
                <a:spcPts val="3200"/>
              </a:lnSpc>
            </a:pPr>
            <a:r>
              <a:rPr lang="pl-PL" sz="2400" dirty="0" smtClean="0">
                <a:solidFill>
                  <a:srgbClr val="0066FF"/>
                </a:solidFill>
                <a:latin typeface="+mj-lt"/>
                <a:ea typeface="Tahoma" pitchFamily="34" charset="0"/>
                <a:cs typeface="Tahoma" pitchFamily="34" charset="0"/>
              </a:rPr>
              <a:t>METHODOLOGY (</a:t>
            </a:r>
            <a:r>
              <a:rPr lang="pl-PL" sz="2400" dirty="0" err="1" smtClean="0">
                <a:solidFill>
                  <a:srgbClr val="0066FF"/>
                </a:solidFill>
                <a:latin typeface="+mj-lt"/>
                <a:ea typeface="Tahoma" pitchFamily="34" charset="0"/>
                <a:cs typeface="Tahoma" pitchFamily="34" charset="0"/>
              </a:rPr>
              <a:t>Measurements</a:t>
            </a:r>
            <a:r>
              <a:rPr lang="pl-PL" sz="2400" dirty="0" smtClean="0">
                <a:solidFill>
                  <a:srgbClr val="0066FF"/>
                </a:solidFill>
                <a:latin typeface="+mj-lt"/>
                <a:ea typeface="Tahoma" pitchFamily="34" charset="0"/>
                <a:cs typeface="Tahoma" pitchFamily="34" charset="0"/>
              </a:rPr>
              <a:t>)</a:t>
            </a:r>
            <a:endParaRPr lang="pl-PL" sz="2400" dirty="0">
              <a:solidFill>
                <a:srgbClr val="0066FF"/>
              </a:solidFill>
              <a:latin typeface="+mj-lt"/>
              <a:ea typeface="Tahoma" pitchFamily="34" charset="0"/>
              <a:cs typeface="Tahoma" pitchFamily="34" charset="0"/>
            </a:endParaRPr>
          </a:p>
        </p:txBody>
      </p:sp>
      <p:sp>
        <p:nvSpPr>
          <p:cNvPr id="2" name="Prostokąt 1"/>
          <p:cNvSpPr/>
          <p:nvPr/>
        </p:nvSpPr>
        <p:spPr>
          <a:xfrm>
            <a:off x="1080488" y="1457489"/>
            <a:ext cx="7884000" cy="707886"/>
          </a:xfrm>
          <a:prstGeom prst="rect">
            <a:avLst/>
          </a:prstGeom>
        </p:spPr>
        <p:txBody>
          <a:bodyPr wrap="square">
            <a:spAutoFit/>
          </a:bodyPr>
          <a:lstStyle/>
          <a:p>
            <a:pPr marL="0" lvl="1"/>
            <a:r>
              <a:rPr lang="en-US" sz="2000" b="1" dirty="0">
                <a:solidFill>
                  <a:schemeClr val="bg1">
                    <a:lumMod val="50000"/>
                  </a:schemeClr>
                </a:solidFill>
                <a:ea typeface="Tahoma" pitchFamily="34" charset="0"/>
                <a:cs typeface="Tahoma" pitchFamily="34" charset="0"/>
              </a:rPr>
              <a:t>IAEA NS-R-3, Site Evaluation for Nuclear Installations, Safety Requirements, November 2003</a:t>
            </a:r>
          </a:p>
        </p:txBody>
      </p:sp>
      <p:graphicFrame>
        <p:nvGraphicFramePr>
          <p:cNvPr id="7" name="Tabela 6"/>
          <p:cNvGraphicFramePr>
            <a:graphicFrameLocks noGrp="1"/>
          </p:cNvGraphicFramePr>
          <p:nvPr>
            <p:extLst>
              <p:ext uri="{D42A27DB-BD31-4B8C-83A1-F6EECF244321}">
                <p14:modId xmlns:p14="http://schemas.microsoft.com/office/powerpoint/2010/main" val="2391920624"/>
              </p:ext>
            </p:extLst>
          </p:nvPr>
        </p:nvGraphicFramePr>
        <p:xfrm>
          <a:off x="611560" y="2204864"/>
          <a:ext cx="8280920" cy="3460936"/>
        </p:xfrm>
        <a:graphic>
          <a:graphicData uri="http://schemas.openxmlformats.org/drawingml/2006/table">
            <a:tbl>
              <a:tblPr firstRow="1" bandRow="1">
                <a:tableStyleId>{5C22544A-7EE6-4342-B048-85BDC9FD1C3A}</a:tableStyleId>
              </a:tblPr>
              <a:tblGrid>
                <a:gridCol w="76922"/>
                <a:gridCol w="139102"/>
                <a:gridCol w="8064896"/>
              </a:tblGrid>
              <a:tr h="432048">
                <a:tc>
                  <a:txBody>
                    <a:bodyPr/>
                    <a:lstStyle/>
                    <a:p>
                      <a:endParaRPr lang="en-US" dirty="0"/>
                    </a:p>
                  </a:txBody>
                  <a:tcPr marL="0" marR="0" marT="0" marB="0">
                    <a:lnL w="9525" cap="flat" cmpd="sng" algn="ctr">
                      <a:solidFill>
                        <a:schemeClr val="tx1">
                          <a:lumMod val="65000"/>
                          <a:lumOff val="35000"/>
                        </a:schemeClr>
                      </a:solidFill>
                      <a:prstDash val="solid"/>
                      <a:round/>
                      <a:headEnd type="none" w="med" len="med"/>
                      <a:tailEnd type="none" w="med" len="med"/>
                    </a:lnL>
                    <a:lnR w="12700" cmpd="sng">
                      <a:noFill/>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66FF"/>
                          </a:solidFill>
                          <a:sym typeface="Webdings"/>
                        </a:rPr>
                        <a:t></a:t>
                      </a:r>
                      <a:endParaRPr lang="en-US" sz="1400" dirty="0" smtClean="0">
                        <a:solidFill>
                          <a:srgbClr val="0066FF"/>
                        </a:solidFill>
                      </a:endParaRPr>
                    </a:p>
                    <a:p>
                      <a:pPr algn="l"/>
                      <a:endParaRPr lang="en-US" sz="1400" dirty="0">
                        <a:solidFill>
                          <a:srgbClr val="0066FF"/>
                        </a:solidFill>
                      </a:endParaRPr>
                    </a:p>
                  </a:txBody>
                  <a:tcPr marL="0" marR="0" marT="0" marB="0" anchor="ctr">
                    <a:lnL w="12700" cmpd="sng">
                      <a:noFill/>
                    </a:lnL>
                    <a:lnR w="9525" cap="flat" cmpd="sng" algn="ctr">
                      <a:no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solidFill>
                      <a:schemeClr val="accent1">
                        <a:lumMod val="20000"/>
                        <a:lumOff val="80000"/>
                      </a:schemeClr>
                    </a:solidFill>
                  </a:tcPr>
                </a:tc>
                <a:tc>
                  <a:txBody>
                    <a:bodyPr/>
                    <a:lstStyle/>
                    <a:p>
                      <a:pPr marL="109275" lvl="1" indent="0" algn="l" defTabSz="914400" rtl="0" eaLnBrk="1" fontAlgn="base" latinLnBrk="0" hangingPunct="1">
                        <a:lnSpc>
                          <a:spcPts val="2000"/>
                        </a:lnSpc>
                        <a:spcBef>
                          <a:spcPct val="0"/>
                        </a:spcBef>
                        <a:spcAft>
                          <a:spcPts val="0"/>
                        </a:spcAft>
                        <a:buClr>
                          <a:srgbClr val="3366FF"/>
                        </a:buClr>
                        <a:buSzPct val="120000"/>
                        <a:buFont typeface="Wingdings" pitchFamily="2" charset="2"/>
                        <a:buNone/>
                        <a:tabLst>
                          <a:tab pos="714375" algn="l"/>
                        </a:tabLst>
                      </a:pPr>
                      <a:r>
                        <a:rPr lang="en-US" sz="2000" b="0" kern="1200" spc="-40" baseline="0" dirty="0" smtClean="0">
                          <a:solidFill>
                            <a:srgbClr val="0033CC"/>
                          </a:solidFill>
                          <a:latin typeface="+mn-lt"/>
                          <a:ea typeface="Times New Roman" pitchFamily="18" charset="0"/>
                          <a:cs typeface="Arial" pitchFamily="34" charset="0"/>
                        </a:rPr>
                        <a:t>AMBIENT RADIOACTIVITY</a:t>
                      </a:r>
                    </a:p>
                  </a:txBody>
                  <a:tcPr anchor="ctr">
                    <a:lnL w="9525"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r>
              <a:tr h="661608">
                <a:tc>
                  <a:txBody>
                    <a:bodyPr/>
                    <a:lstStyle/>
                    <a:p>
                      <a:endParaRPr lang="en-US" dirty="0"/>
                    </a:p>
                  </a:txBody>
                  <a:tcPr marL="0" marR="0" marT="0" marB="0">
                    <a:lnL w="9525" cap="flat" cmpd="sng" algn="ctr">
                      <a:solidFill>
                        <a:schemeClr val="tx1">
                          <a:lumMod val="65000"/>
                          <a:lumOff val="35000"/>
                        </a:schemeClr>
                      </a:solidFill>
                      <a:prstDash val="solid"/>
                      <a:round/>
                      <a:headEnd type="none" w="med" len="med"/>
                      <a:tailEnd type="none" w="med" len="med"/>
                    </a:lnL>
                    <a:lnR w="12700" cmpd="sng">
                      <a:noFill/>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400" dirty="0">
                        <a:solidFill>
                          <a:srgbClr val="0066FF"/>
                        </a:solidFill>
                      </a:endParaRPr>
                    </a:p>
                  </a:txBody>
                  <a:tcPr marL="0" marR="0" marT="0" marB="0" anchor="ctr">
                    <a:lnL w="12700" cmpd="sng">
                      <a:noFill/>
                    </a:lnL>
                    <a:lnR w="9525" cap="flat" cmpd="sng" algn="ctr">
                      <a:no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solidFill>
                      <a:schemeClr val="accent1">
                        <a:lumMod val="20000"/>
                        <a:lumOff val="80000"/>
                      </a:schemeClr>
                    </a:solidFill>
                  </a:tcPr>
                </a:tc>
                <a:tc>
                  <a:txBody>
                    <a:bodyPr/>
                    <a:lstStyle/>
                    <a:p>
                      <a:pPr marL="109275" lvl="1" indent="0" algn="l" defTabSz="914400" rtl="0" eaLnBrk="1" fontAlgn="base" latinLnBrk="0" hangingPunct="1">
                        <a:lnSpc>
                          <a:spcPts val="2000"/>
                        </a:lnSpc>
                        <a:spcBef>
                          <a:spcPct val="0"/>
                        </a:spcBef>
                        <a:spcAft>
                          <a:spcPts val="0"/>
                        </a:spcAft>
                        <a:buClr>
                          <a:srgbClr val="3366FF"/>
                        </a:buClr>
                        <a:buSzPct val="120000"/>
                        <a:buFont typeface="Wingdings" pitchFamily="2" charset="2"/>
                        <a:buNone/>
                        <a:tabLst>
                          <a:tab pos="714375" algn="l"/>
                        </a:tabLst>
                      </a:pPr>
                      <a:r>
                        <a:rPr lang="en-US" sz="2000" b="0" kern="1200" spc="-40" baseline="0" noProof="0" dirty="0" smtClean="0">
                          <a:solidFill>
                            <a:schemeClr val="tx1">
                              <a:lumMod val="65000"/>
                              <a:lumOff val="35000"/>
                            </a:schemeClr>
                          </a:solidFill>
                          <a:effectLst/>
                          <a:latin typeface="+mn-lt"/>
                          <a:ea typeface="Times New Roman" pitchFamily="18" charset="0"/>
                          <a:cs typeface="Arial" pitchFamily="34" charset="0"/>
                        </a:rPr>
                        <a:t>4.15. Before commissioning of the nuclear installation the ambient radioactivity of the atmosphere, hydrosphere, lithosphere and biota in the region shall be assessed so as to be able to determine the effects of the installation. The data obtained are intended for use as a baseline in future investigations.</a:t>
                      </a:r>
                      <a:endParaRPr lang="en-US" sz="2000" b="0" kern="1200" spc="-40" baseline="0" noProof="0" dirty="0" smtClean="0">
                        <a:solidFill>
                          <a:srgbClr val="0033CC"/>
                        </a:solidFill>
                        <a:effectLst/>
                        <a:latin typeface="+mn-lt"/>
                        <a:ea typeface="Times New Roman" pitchFamily="18" charset="0"/>
                        <a:cs typeface="Arial" pitchFamily="34" charset="0"/>
                      </a:endParaRPr>
                    </a:p>
                  </a:txBody>
                  <a:tcPr anchor="ctr">
                    <a:lnL w="9525"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r h="661608">
                <a:tc>
                  <a:txBody>
                    <a:bodyPr/>
                    <a:lstStyle/>
                    <a:p>
                      <a:endParaRPr lang="en-US" dirty="0"/>
                    </a:p>
                  </a:txBody>
                  <a:tcPr marL="0" marR="0" marT="0" marB="0">
                    <a:lnL w="9525" cap="flat" cmpd="sng" algn="ctr">
                      <a:solidFill>
                        <a:schemeClr val="tx1">
                          <a:lumMod val="50000"/>
                          <a:lumOff val="50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66FF"/>
                          </a:solidFill>
                          <a:sym typeface="Webdings"/>
                        </a:rPr>
                        <a:t></a:t>
                      </a:r>
                      <a:endParaRPr lang="en-US" sz="1400" dirty="0" smtClean="0">
                        <a:solidFill>
                          <a:srgbClr val="0066FF"/>
                        </a:solidFill>
                      </a:endParaRP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09275" lvl="1" indent="0" algn="l" defTabSz="914400" rtl="0" eaLnBrk="1" fontAlgn="base" latinLnBrk="0" hangingPunct="1">
                        <a:lnSpc>
                          <a:spcPts val="2000"/>
                        </a:lnSpc>
                        <a:spcBef>
                          <a:spcPts val="600"/>
                        </a:spcBef>
                        <a:spcAft>
                          <a:spcPts val="600"/>
                        </a:spcAft>
                        <a:buClr>
                          <a:srgbClr val="3366FF"/>
                        </a:buClr>
                        <a:buSzPct val="120000"/>
                        <a:buFont typeface="Wingdings" pitchFamily="2" charset="2"/>
                        <a:buNone/>
                        <a:tabLst>
                          <a:tab pos="714375" algn="l"/>
                        </a:tabLst>
                      </a:pPr>
                      <a:r>
                        <a:rPr lang="en-US" sz="2000" b="0" kern="1200" spc="-40" baseline="0" dirty="0" smtClean="0">
                          <a:solidFill>
                            <a:srgbClr val="0033CC"/>
                          </a:solidFill>
                          <a:latin typeface="+mn-lt"/>
                          <a:ea typeface="Times New Roman" pitchFamily="18" charset="0"/>
                          <a:cs typeface="Arial" pitchFamily="34" charset="0"/>
                        </a:rPr>
                        <a:t>6. QUALITY ASSURANCE</a:t>
                      </a:r>
                    </a:p>
                  </a:txBody>
                  <a:tcPr anchor="ctr">
                    <a:lnL w="9525"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r>
              <a:tr h="468195">
                <a:tc>
                  <a:txBody>
                    <a:bodyPr/>
                    <a:lstStyle/>
                    <a:p>
                      <a:endParaRPr lang="en-US" dirty="0"/>
                    </a:p>
                  </a:txBody>
                  <a:tcPr marL="0" marR="0" marT="0" marB="0">
                    <a:lnL w="9525" cap="flat" cmpd="sng" algn="ctr">
                      <a:solidFill>
                        <a:schemeClr val="tx1">
                          <a:lumMod val="50000"/>
                          <a:lumOff val="50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solidFill>
                          <a:srgbClr val="0066FF"/>
                        </a:solidFill>
                      </a:endParaRP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09275" marR="0" lvl="1" indent="0" algn="l" defTabSz="914400" rtl="0" eaLnBrk="1" fontAlgn="base" latinLnBrk="0" hangingPunct="1">
                        <a:lnSpc>
                          <a:spcPts val="1800"/>
                        </a:lnSpc>
                        <a:spcBef>
                          <a:spcPct val="0"/>
                        </a:spcBef>
                        <a:spcAft>
                          <a:spcPts val="0"/>
                        </a:spcAft>
                        <a:buClr>
                          <a:srgbClr val="3366FF"/>
                        </a:buClr>
                        <a:buSzPct val="120000"/>
                        <a:buFont typeface="Wingdings" pitchFamily="2" charset="2"/>
                        <a:buNone/>
                        <a:tabLst>
                          <a:tab pos="714375" algn="l"/>
                        </a:tabLst>
                        <a:defRPr/>
                      </a:pPr>
                      <a:r>
                        <a:rPr lang="en-US" sz="2000" b="0" kern="1200" spc="-40" baseline="0" dirty="0" smtClean="0">
                          <a:solidFill>
                            <a:schemeClr val="tx1">
                              <a:lumMod val="65000"/>
                              <a:lumOff val="35000"/>
                            </a:schemeClr>
                          </a:solidFill>
                          <a:latin typeface="+mn-lt"/>
                          <a:ea typeface="Times New Roman" pitchFamily="18" charset="0"/>
                          <a:cs typeface="Arial" pitchFamily="34" charset="0"/>
                        </a:rPr>
                        <a:t>6.1. An adequate quality assurance </a:t>
                      </a:r>
                      <a:r>
                        <a:rPr lang="en-US" sz="2000" b="0" kern="1200" spc="-40" baseline="0" dirty="0" err="1" smtClean="0">
                          <a:solidFill>
                            <a:schemeClr val="tx1">
                              <a:lumMod val="65000"/>
                              <a:lumOff val="35000"/>
                            </a:schemeClr>
                          </a:solidFill>
                          <a:latin typeface="+mn-lt"/>
                          <a:ea typeface="Times New Roman" pitchFamily="18" charset="0"/>
                          <a:cs typeface="Arial" pitchFamily="34" charset="0"/>
                        </a:rPr>
                        <a:t>programme</a:t>
                      </a:r>
                      <a:r>
                        <a:rPr lang="en-US" sz="2000" b="0" kern="1200" spc="-40" baseline="0" dirty="0" smtClean="0">
                          <a:solidFill>
                            <a:schemeClr val="tx1">
                              <a:lumMod val="65000"/>
                              <a:lumOff val="35000"/>
                            </a:schemeClr>
                          </a:solidFill>
                          <a:latin typeface="+mn-lt"/>
                          <a:ea typeface="Times New Roman" pitchFamily="18" charset="0"/>
                          <a:cs typeface="Arial" pitchFamily="34" charset="0"/>
                        </a:rPr>
                        <a:t> shall be established to control the effectiveness of the execution of the site investigations and assessments and engineering activities performed in the different stages of the site evaluation for the nuclear installation.</a:t>
                      </a:r>
                    </a:p>
                  </a:txBody>
                  <a:tcPr anchor="ctr">
                    <a:lnL w="9525"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31506367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604448" y="836712"/>
            <a:ext cx="468000" cy="324000"/>
          </a:xfrm>
          <a:prstGeom prst="ellipse">
            <a:avLst/>
          </a:prstGeom>
          <a:ln>
            <a:solidFill>
              <a:schemeClr val="bg1">
                <a:lumMod val="75000"/>
              </a:schemeClr>
            </a:solidFill>
          </a:ln>
        </p:spPr>
        <p:txBody>
          <a:bodyPr lIns="0" tIns="0" rIns="0" bIns="0" anchor="ctr" anchorCtr="0"/>
          <a:lstStyle/>
          <a:p>
            <a:pPr algn="ctr"/>
            <a:fld id="{CE2184F6-B7EF-4020-A117-128689956E96}" type="slidenum">
              <a:rPr lang="pl-PL" sz="1400" b="1" smtClean="0"/>
              <a:pPr algn="ctr"/>
              <a:t>6</a:t>
            </a:fld>
            <a:endParaRPr lang="pl-PL" sz="1400" b="1" dirty="0"/>
          </a:p>
        </p:txBody>
      </p:sp>
      <p:sp>
        <p:nvSpPr>
          <p:cNvPr id="6" name="Rectangle 1"/>
          <p:cNvSpPr>
            <a:spLocks noChangeAspect="1" noChangeArrowheads="1"/>
          </p:cNvSpPr>
          <p:nvPr/>
        </p:nvSpPr>
        <p:spPr bwMode="auto">
          <a:xfrm>
            <a:off x="1339736" y="1052736"/>
            <a:ext cx="6904672" cy="481350"/>
          </a:xfrm>
          <a:prstGeom prst="rect">
            <a:avLst/>
          </a:prstGeom>
        </p:spPr>
        <p:txBody>
          <a:bodyPr wrap="square">
            <a:spAutoFit/>
          </a:bodyPr>
          <a:lstStyle/>
          <a:p>
            <a:pPr algn="ctr">
              <a:lnSpc>
                <a:spcPts val="3200"/>
              </a:lnSpc>
            </a:pPr>
            <a:r>
              <a:rPr lang="pl-PL" sz="2400" dirty="0" smtClean="0">
                <a:solidFill>
                  <a:srgbClr val="0066FF"/>
                </a:solidFill>
                <a:latin typeface="+mj-lt"/>
                <a:ea typeface="Tahoma" pitchFamily="34" charset="0"/>
                <a:cs typeface="Tahoma" pitchFamily="34" charset="0"/>
              </a:rPr>
              <a:t>METHODOLOGY (</a:t>
            </a:r>
            <a:r>
              <a:rPr lang="pl-PL" sz="2400" dirty="0" err="1" smtClean="0">
                <a:solidFill>
                  <a:srgbClr val="0066FF"/>
                </a:solidFill>
                <a:latin typeface="+mj-lt"/>
                <a:ea typeface="Tahoma" pitchFamily="34" charset="0"/>
                <a:cs typeface="Tahoma" pitchFamily="34" charset="0"/>
              </a:rPr>
              <a:t>Modeling</a:t>
            </a:r>
            <a:r>
              <a:rPr lang="pl-PL" sz="2400" dirty="0" smtClean="0">
                <a:solidFill>
                  <a:srgbClr val="0066FF"/>
                </a:solidFill>
                <a:latin typeface="+mj-lt"/>
                <a:ea typeface="Tahoma" pitchFamily="34" charset="0"/>
                <a:cs typeface="Tahoma" pitchFamily="34" charset="0"/>
              </a:rPr>
              <a:t>)</a:t>
            </a:r>
            <a:endParaRPr lang="pl-PL" sz="2400" dirty="0">
              <a:solidFill>
                <a:srgbClr val="0066FF"/>
              </a:solidFill>
              <a:latin typeface="+mj-lt"/>
              <a:ea typeface="Tahoma" pitchFamily="34" charset="0"/>
              <a:cs typeface="Tahoma" pitchFamily="34" charset="0"/>
            </a:endParaRPr>
          </a:p>
        </p:txBody>
      </p:sp>
      <p:sp>
        <p:nvSpPr>
          <p:cNvPr id="2" name="Prostokąt 1"/>
          <p:cNvSpPr/>
          <p:nvPr/>
        </p:nvSpPr>
        <p:spPr>
          <a:xfrm>
            <a:off x="1080488" y="1457489"/>
            <a:ext cx="7884000" cy="1015663"/>
          </a:xfrm>
          <a:prstGeom prst="rect">
            <a:avLst/>
          </a:prstGeom>
        </p:spPr>
        <p:txBody>
          <a:bodyPr wrap="square">
            <a:spAutoFit/>
          </a:bodyPr>
          <a:lstStyle/>
          <a:p>
            <a:pPr marL="0" lvl="1"/>
            <a:r>
              <a:rPr lang="en-US" sz="2000" b="1" dirty="0">
                <a:solidFill>
                  <a:schemeClr val="bg1">
                    <a:lumMod val="50000"/>
                  </a:schemeClr>
                </a:solidFill>
                <a:ea typeface="Tahoma" pitchFamily="34" charset="0"/>
                <a:cs typeface="Tahoma" pitchFamily="34" charset="0"/>
              </a:rPr>
              <a:t>IAEA NS-G-3.2, Dispersion of Radioactive Material in Air and Water and Consideration of Population Distribution in Site Evaluation for Nuclear Power Plants, Safety Guide, March 2002</a:t>
            </a:r>
          </a:p>
        </p:txBody>
      </p:sp>
      <p:graphicFrame>
        <p:nvGraphicFramePr>
          <p:cNvPr id="7" name="Tabela 6"/>
          <p:cNvGraphicFramePr>
            <a:graphicFrameLocks noGrp="1"/>
          </p:cNvGraphicFramePr>
          <p:nvPr>
            <p:extLst>
              <p:ext uri="{D42A27DB-BD31-4B8C-83A1-F6EECF244321}">
                <p14:modId xmlns:p14="http://schemas.microsoft.com/office/powerpoint/2010/main" val="745601613"/>
              </p:ext>
            </p:extLst>
          </p:nvPr>
        </p:nvGraphicFramePr>
        <p:xfrm>
          <a:off x="611560" y="2560352"/>
          <a:ext cx="8280920" cy="2722880"/>
        </p:xfrm>
        <a:graphic>
          <a:graphicData uri="http://schemas.openxmlformats.org/drawingml/2006/table">
            <a:tbl>
              <a:tblPr firstRow="1" bandRow="1">
                <a:tableStyleId>{5C22544A-7EE6-4342-B048-85BDC9FD1C3A}</a:tableStyleId>
              </a:tblPr>
              <a:tblGrid>
                <a:gridCol w="76922"/>
                <a:gridCol w="139102"/>
                <a:gridCol w="8064896"/>
              </a:tblGrid>
              <a:tr h="432048">
                <a:tc>
                  <a:txBody>
                    <a:bodyPr/>
                    <a:lstStyle/>
                    <a:p>
                      <a:endParaRPr lang="en-US" dirty="0"/>
                    </a:p>
                  </a:txBody>
                  <a:tcPr marL="0" marR="0" marT="0" marB="0">
                    <a:lnL w="9525" cap="flat" cmpd="sng" algn="ctr">
                      <a:solidFill>
                        <a:schemeClr val="tx1">
                          <a:lumMod val="65000"/>
                          <a:lumOff val="35000"/>
                        </a:schemeClr>
                      </a:solidFill>
                      <a:prstDash val="solid"/>
                      <a:round/>
                      <a:headEnd type="none" w="med" len="med"/>
                      <a:tailEnd type="none" w="med" len="med"/>
                    </a:lnL>
                    <a:lnR w="12700" cmpd="sng">
                      <a:noFill/>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66FF"/>
                          </a:solidFill>
                          <a:sym typeface="Webdings"/>
                        </a:rPr>
                        <a:t></a:t>
                      </a:r>
                      <a:endParaRPr lang="en-US" sz="1400" dirty="0" smtClean="0">
                        <a:solidFill>
                          <a:srgbClr val="0066FF"/>
                        </a:solidFill>
                      </a:endParaRPr>
                    </a:p>
                    <a:p>
                      <a:pPr algn="l"/>
                      <a:endParaRPr lang="en-US" sz="1400" dirty="0">
                        <a:solidFill>
                          <a:srgbClr val="0066FF"/>
                        </a:solidFill>
                      </a:endParaRPr>
                    </a:p>
                  </a:txBody>
                  <a:tcPr marL="0" marR="0" marT="0" marB="0" anchor="ctr">
                    <a:lnL w="12700" cmpd="sng">
                      <a:noFill/>
                    </a:lnL>
                    <a:lnR w="9525" cap="flat" cmpd="sng" algn="ctr">
                      <a:no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solidFill>
                      <a:schemeClr val="accent1">
                        <a:lumMod val="20000"/>
                        <a:lumOff val="80000"/>
                      </a:schemeClr>
                    </a:solidFill>
                  </a:tcPr>
                </a:tc>
                <a:tc>
                  <a:txBody>
                    <a:bodyPr/>
                    <a:lstStyle/>
                    <a:p>
                      <a:pPr marL="109275" lvl="1" indent="0" algn="l" defTabSz="914400" rtl="0" eaLnBrk="1" fontAlgn="base" latinLnBrk="0" hangingPunct="1">
                        <a:lnSpc>
                          <a:spcPts val="2000"/>
                        </a:lnSpc>
                        <a:spcBef>
                          <a:spcPct val="0"/>
                        </a:spcBef>
                        <a:spcAft>
                          <a:spcPts val="0"/>
                        </a:spcAft>
                        <a:buClr>
                          <a:srgbClr val="3366FF"/>
                        </a:buClr>
                        <a:buSzPct val="120000"/>
                        <a:buFont typeface="Wingdings" pitchFamily="2" charset="2"/>
                        <a:buNone/>
                        <a:tabLst>
                          <a:tab pos="714375" algn="l"/>
                        </a:tabLst>
                      </a:pPr>
                      <a:r>
                        <a:rPr lang="en-US" sz="2000" b="0" kern="1200" spc="-40" baseline="0" dirty="0" smtClean="0">
                          <a:solidFill>
                            <a:srgbClr val="0033CC"/>
                          </a:solidFill>
                          <a:latin typeface="+mn-lt"/>
                          <a:ea typeface="Times New Roman" pitchFamily="18" charset="0"/>
                          <a:cs typeface="Arial" pitchFamily="34" charset="0"/>
                        </a:rPr>
                        <a:t>2.3. Contamination in the air, on the ground and in water over short and long time periods should be described in the atmospheric dispersion models, with account taken of diffusion conditions in the region. Orographic elevations having significant slopes should be considered in the models.</a:t>
                      </a:r>
                    </a:p>
                    <a:p>
                      <a:pPr marL="109275" lvl="1" indent="0" algn="l" defTabSz="914400" rtl="0" eaLnBrk="1" fontAlgn="base" latinLnBrk="0" hangingPunct="1">
                        <a:lnSpc>
                          <a:spcPts val="2000"/>
                        </a:lnSpc>
                        <a:spcBef>
                          <a:spcPct val="0"/>
                        </a:spcBef>
                        <a:spcAft>
                          <a:spcPts val="0"/>
                        </a:spcAft>
                        <a:buClr>
                          <a:srgbClr val="3366FF"/>
                        </a:buClr>
                        <a:buSzPct val="120000"/>
                        <a:buFont typeface="Wingdings" pitchFamily="2" charset="2"/>
                        <a:buNone/>
                        <a:tabLst>
                          <a:tab pos="714375" algn="l"/>
                        </a:tabLst>
                      </a:pPr>
                      <a:endParaRPr lang="en-US" sz="2000" b="0" kern="1200" spc="-40" baseline="0" dirty="0" smtClean="0">
                        <a:solidFill>
                          <a:srgbClr val="0033CC"/>
                        </a:solidFill>
                        <a:latin typeface="+mn-lt"/>
                        <a:ea typeface="Times New Roman" pitchFamily="18" charset="0"/>
                        <a:cs typeface="Arial" pitchFamily="34" charset="0"/>
                      </a:endParaRPr>
                    </a:p>
                  </a:txBody>
                  <a:tcPr anchor="ctr">
                    <a:lnL w="9525"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r>
              <a:tr h="661608">
                <a:tc>
                  <a:txBody>
                    <a:bodyPr/>
                    <a:lstStyle/>
                    <a:p>
                      <a:endParaRPr lang="en-US" dirty="0"/>
                    </a:p>
                  </a:txBody>
                  <a:tcPr marL="0" marR="0" marT="0" marB="0">
                    <a:lnL w="9525" cap="flat" cmpd="sng" algn="ctr">
                      <a:solidFill>
                        <a:schemeClr val="tx1">
                          <a:lumMod val="50000"/>
                          <a:lumOff val="50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66FF"/>
                          </a:solidFill>
                          <a:sym typeface="Webdings"/>
                        </a:rPr>
                        <a:t></a:t>
                      </a:r>
                      <a:endParaRPr lang="en-US" sz="1400" dirty="0" smtClean="0">
                        <a:solidFill>
                          <a:srgbClr val="0066FF"/>
                        </a:solidFill>
                      </a:endParaRP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09275" lvl="1" indent="0" algn="l" defTabSz="914400" rtl="0" eaLnBrk="1" fontAlgn="base" latinLnBrk="0" hangingPunct="1">
                        <a:lnSpc>
                          <a:spcPts val="2000"/>
                        </a:lnSpc>
                        <a:spcBef>
                          <a:spcPts val="600"/>
                        </a:spcBef>
                        <a:spcAft>
                          <a:spcPts val="600"/>
                        </a:spcAft>
                        <a:buClr>
                          <a:srgbClr val="3366FF"/>
                        </a:buClr>
                        <a:buSzPct val="120000"/>
                        <a:buFont typeface="Wingdings" pitchFamily="2" charset="2"/>
                        <a:buNone/>
                        <a:tabLst>
                          <a:tab pos="714375" algn="l"/>
                        </a:tabLst>
                      </a:pPr>
                      <a:r>
                        <a:rPr lang="en-US" sz="2000" b="0" kern="1200" spc="-40" baseline="0" dirty="0" smtClean="0">
                          <a:solidFill>
                            <a:srgbClr val="0033CC"/>
                          </a:solidFill>
                          <a:latin typeface="+mn-lt"/>
                          <a:ea typeface="Times New Roman" pitchFamily="18" charset="0"/>
                          <a:cs typeface="Arial" pitchFamily="34" charset="0"/>
                        </a:rPr>
                        <a:t>2.5. The effects and consequences for the public and the environment of short term or long term radioactive discharges should be assessed on the basis of meteorological information and site specific conditions relating to land and water uses, population distribution, infrastructure in the vicinity of the site and </a:t>
                      </a:r>
                      <a:r>
                        <a:rPr lang="en-US" sz="2000" b="0" kern="1200" spc="-40" baseline="0" dirty="0" smtClean="0">
                          <a:solidFill>
                            <a:srgbClr val="0033CC"/>
                          </a:solidFill>
                          <a:effectLst>
                            <a:outerShdw blurRad="38100" dist="38100" dir="2700000" algn="tl">
                              <a:srgbClr val="000000">
                                <a:alpha val="43137"/>
                              </a:srgbClr>
                            </a:outerShdw>
                          </a:effectLst>
                          <a:latin typeface="+mn-lt"/>
                          <a:ea typeface="Times New Roman" pitchFamily="18" charset="0"/>
                          <a:cs typeface="Arial" pitchFamily="34" charset="0"/>
                        </a:rPr>
                        <a:t>relevant radiological parameters.</a:t>
                      </a:r>
                    </a:p>
                  </a:txBody>
                  <a:tcPr anchor="ctr">
                    <a:lnL w="9525"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15686952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604448" y="836712"/>
            <a:ext cx="468000" cy="324000"/>
          </a:xfrm>
          <a:prstGeom prst="ellipse">
            <a:avLst/>
          </a:prstGeom>
          <a:ln>
            <a:solidFill>
              <a:schemeClr val="bg1">
                <a:lumMod val="75000"/>
              </a:schemeClr>
            </a:solidFill>
          </a:ln>
        </p:spPr>
        <p:txBody>
          <a:bodyPr lIns="0" tIns="0" rIns="0" bIns="0" anchor="ctr" anchorCtr="0"/>
          <a:lstStyle/>
          <a:p>
            <a:pPr algn="ctr"/>
            <a:fld id="{CE2184F6-B7EF-4020-A117-128689956E96}" type="slidenum">
              <a:rPr lang="pl-PL" sz="1400" b="1" smtClean="0"/>
              <a:pPr algn="ctr"/>
              <a:t>7</a:t>
            </a:fld>
            <a:endParaRPr lang="pl-PL" sz="1400" b="1" dirty="0"/>
          </a:p>
        </p:txBody>
      </p:sp>
      <p:sp>
        <p:nvSpPr>
          <p:cNvPr id="6" name="Rectangle 1"/>
          <p:cNvSpPr>
            <a:spLocks noChangeAspect="1" noChangeArrowheads="1"/>
          </p:cNvSpPr>
          <p:nvPr/>
        </p:nvSpPr>
        <p:spPr bwMode="auto">
          <a:xfrm>
            <a:off x="1339736" y="1052736"/>
            <a:ext cx="6904672" cy="481350"/>
          </a:xfrm>
          <a:prstGeom prst="rect">
            <a:avLst/>
          </a:prstGeom>
        </p:spPr>
        <p:txBody>
          <a:bodyPr wrap="square">
            <a:spAutoFit/>
          </a:bodyPr>
          <a:lstStyle/>
          <a:p>
            <a:pPr algn="ctr">
              <a:lnSpc>
                <a:spcPts val="3200"/>
              </a:lnSpc>
            </a:pPr>
            <a:r>
              <a:rPr lang="pl-PL" sz="2400" dirty="0" smtClean="0">
                <a:solidFill>
                  <a:srgbClr val="0066FF"/>
                </a:solidFill>
                <a:latin typeface="+mj-lt"/>
                <a:ea typeface="Tahoma" pitchFamily="34" charset="0"/>
                <a:cs typeface="Tahoma" pitchFamily="34" charset="0"/>
              </a:rPr>
              <a:t>METHODOLOGY (</a:t>
            </a:r>
            <a:r>
              <a:rPr lang="pl-PL" sz="2400" dirty="0" err="1" smtClean="0">
                <a:solidFill>
                  <a:srgbClr val="0066FF"/>
                </a:solidFill>
                <a:latin typeface="+mj-lt"/>
                <a:ea typeface="Tahoma" pitchFamily="34" charset="0"/>
                <a:cs typeface="Tahoma" pitchFamily="34" charset="0"/>
              </a:rPr>
              <a:t>Modeling</a:t>
            </a:r>
            <a:r>
              <a:rPr lang="pl-PL" sz="2400" dirty="0" smtClean="0">
                <a:solidFill>
                  <a:srgbClr val="0066FF"/>
                </a:solidFill>
                <a:latin typeface="+mj-lt"/>
                <a:ea typeface="Tahoma" pitchFamily="34" charset="0"/>
                <a:cs typeface="Tahoma" pitchFamily="34" charset="0"/>
              </a:rPr>
              <a:t>)</a:t>
            </a:r>
            <a:endParaRPr lang="pl-PL" sz="2400" dirty="0">
              <a:solidFill>
                <a:srgbClr val="0066FF"/>
              </a:solidFill>
              <a:latin typeface="+mj-lt"/>
              <a:ea typeface="Tahoma" pitchFamily="34" charset="0"/>
              <a:cs typeface="Tahoma" pitchFamily="34" charset="0"/>
            </a:endParaRPr>
          </a:p>
        </p:txBody>
      </p:sp>
      <p:sp>
        <p:nvSpPr>
          <p:cNvPr id="2" name="Prostokąt 1"/>
          <p:cNvSpPr/>
          <p:nvPr/>
        </p:nvSpPr>
        <p:spPr>
          <a:xfrm>
            <a:off x="1080488" y="1457489"/>
            <a:ext cx="7884000" cy="1015663"/>
          </a:xfrm>
          <a:prstGeom prst="rect">
            <a:avLst/>
          </a:prstGeom>
        </p:spPr>
        <p:txBody>
          <a:bodyPr wrap="square">
            <a:spAutoFit/>
          </a:bodyPr>
          <a:lstStyle/>
          <a:p>
            <a:pPr marL="0" lvl="1"/>
            <a:r>
              <a:rPr lang="en-US" sz="2000" b="1" dirty="0">
                <a:solidFill>
                  <a:schemeClr val="bg1">
                    <a:lumMod val="50000"/>
                  </a:schemeClr>
                </a:solidFill>
                <a:ea typeface="Tahoma" pitchFamily="34" charset="0"/>
                <a:cs typeface="Tahoma" pitchFamily="34" charset="0"/>
              </a:rPr>
              <a:t>IAEA NS-G-3.2, Dispersion of Radioactive Material in Air and Water and Consideration of Population Distribution in Site Evaluation for Nuclear Power Plants, Safety Guide, March 2002</a:t>
            </a:r>
          </a:p>
        </p:txBody>
      </p:sp>
      <p:graphicFrame>
        <p:nvGraphicFramePr>
          <p:cNvPr id="7" name="Tabela 6"/>
          <p:cNvGraphicFramePr>
            <a:graphicFrameLocks noGrp="1"/>
          </p:cNvGraphicFramePr>
          <p:nvPr>
            <p:extLst>
              <p:ext uri="{D42A27DB-BD31-4B8C-83A1-F6EECF244321}">
                <p14:modId xmlns:p14="http://schemas.microsoft.com/office/powerpoint/2010/main" val="2971940088"/>
              </p:ext>
            </p:extLst>
          </p:nvPr>
        </p:nvGraphicFramePr>
        <p:xfrm>
          <a:off x="611560" y="2560352"/>
          <a:ext cx="8280920" cy="2722880"/>
        </p:xfrm>
        <a:graphic>
          <a:graphicData uri="http://schemas.openxmlformats.org/drawingml/2006/table">
            <a:tbl>
              <a:tblPr firstRow="1" bandRow="1">
                <a:tableStyleId>{5C22544A-7EE6-4342-B048-85BDC9FD1C3A}</a:tableStyleId>
              </a:tblPr>
              <a:tblGrid>
                <a:gridCol w="76922"/>
                <a:gridCol w="139102"/>
                <a:gridCol w="8064896"/>
              </a:tblGrid>
              <a:tr h="432048">
                <a:tc>
                  <a:txBody>
                    <a:bodyPr/>
                    <a:lstStyle/>
                    <a:p>
                      <a:endParaRPr lang="en-US" dirty="0"/>
                    </a:p>
                  </a:txBody>
                  <a:tcPr marL="0" marR="0" marT="0" marB="0">
                    <a:lnL w="9525" cap="flat" cmpd="sng" algn="ctr">
                      <a:solidFill>
                        <a:schemeClr val="tx1">
                          <a:lumMod val="65000"/>
                          <a:lumOff val="35000"/>
                        </a:schemeClr>
                      </a:solidFill>
                      <a:prstDash val="solid"/>
                      <a:round/>
                      <a:headEnd type="none" w="med" len="med"/>
                      <a:tailEnd type="none" w="med" len="med"/>
                    </a:lnL>
                    <a:lnR w="12700" cmpd="sng">
                      <a:noFill/>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66FF"/>
                          </a:solidFill>
                          <a:sym typeface="Webdings"/>
                        </a:rPr>
                        <a:t></a:t>
                      </a:r>
                      <a:endParaRPr lang="en-US" sz="1400" dirty="0" smtClean="0">
                        <a:solidFill>
                          <a:srgbClr val="0066FF"/>
                        </a:solidFill>
                      </a:endParaRPr>
                    </a:p>
                    <a:p>
                      <a:pPr algn="l"/>
                      <a:endParaRPr lang="en-US" sz="1400" dirty="0">
                        <a:solidFill>
                          <a:srgbClr val="0066FF"/>
                        </a:solidFill>
                      </a:endParaRPr>
                    </a:p>
                  </a:txBody>
                  <a:tcPr marL="0" marR="0" marT="0" marB="0" anchor="ctr">
                    <a:lnL w="12700" cmpd="sng">
                      <a:noFill/>
                    </a:lnL>
                    <a:lnR w="9525" cap="flat" cmpd="sng" algn="ctr">
                      <a:no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solidFill>
                      <a:schemeClr val="accent1">
                        <a:lumMod val="20000"/>
                        <a:lumOff val="80000"/>
                      </a:schemeClr>
                    </a:solidFill>
                  </a:tcPr>
                </a:tc>
                <a:tc>
                  <a:txBody>
                    <a:bodyPr/>
                    <a:lstStyle/>
                    <a:p>
                      <a:pPr marL="109275" lvl="1" indent="0" algn="l" defTabSz="914400" rtl="0" eaLnBrk="1" fontAlgn="base" latinLnBrk="0" hangingPunct="1">
                        <a:lnSpc>
                          <a:spcPts val="2000"/>
                        </a:lnSpc>
                        <a:spcBef>
                          <a:spcPct val="0"/>
                        </a:spcBef>
                        <a:spcAft>
                          <a:spcPts val="0"/>
                        </a:spcAft>
                        <a:buClr>
                          <a:srgbClr val="3366FF"/>
                        </a:buClr>
                        <a:buSzPct val="120000"/>
                        <a:buFont typeface="Wingdings" pitchFamily="2" charset="2"/>
                        <a:buNone/>
                        <a:tabLst>
                          <a:tab pos="714375" algn="l"/>
                        </a:tabLst>
                      </a:pPr>
                      <a:r>
                        <a:rPr lang="en-US" sz="2000" b="0" kern="1200" spc="-40" baseline="0" dirty="0" smtClean="0">
                          <a:solidFill>
                            <a:srgbClr val="0033CC"/>
                          </a:solidFill>
                          <a:latin typeface="+mn-lt"/>
                          <a:ea typeface="Times New Roman" pitchFamily="18" charset="0"/>
                          <a:cs typeface="Arial" pitchFamily="34" charset="0"/>
                        </a:rPr>
                        <a:t>2.3. Contamination in the air, on the ground and in water over short and long time periods should be described in the atmospheric dispersion models, with account taken of diffusion conditions in the region. Orographic elevations having significant slopes should be considered in the models.</a:t>
                      </a:r>
                    </a:p>
                    <a:p>
                      <a:pPr marL="109275" lvl="1" indent="0" algn="l" defTabSz="914400" rtl="0" eaLnBrk="1" fontAlgn="base" latinLnBrk="0" hangingPunct="1">
                        <a:lnSpc>
                          <a:spcPts val="2000"/>
                        </a:lnSpc>
                        <a:spcBef>
                          <a:spcPct val="0"/>
                        </a:spcBef>
                        <a:spcAft>
                          <a:spcPts val="0"/>
                        </a:spcAft>
                        <a:buClr>
                          <a:srgbClr val="3366FF"/>
                        </a:buClr>
                        <a:buSzPct val="120000"/>
                        <a:buFont typeface="Wingdings" pitchFamily="2" charset="2"/>
                        <a:buNone/>
                        <a:tabLst>
                          <a:tab pos="714375" algn="l"/>
                        </a:tabLst>
                      </a:pPr>
                      <a:endParaRPr lang="en-US" sz="2000" b="0" kern="1200" spc="-40" baseline="0" dirty="0" smtClean="0">
                        <a:solidFill>
                          <a:srgbClr val="0033CC"/>
                        </a:solidFill>
                        <a:latin typeface="+mn-lt"/>
                        <a:ea typeface="Times New Roman" pitchFamily="18" charset="0"/>
                        <a:cs typeface="Arial" pitchFamily="34" charset="0"/>
                      </a:endParaRPr>
                    </a:p>
                  </a:txBody>
                  <a:tcPr anchor="ctr">
                    <a:lnL w="9525"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r>
              <a:tr h="661608">
                <a:tc>
                  <a:txBody>
                    <a:bodyPr/>
                    <a:lstStyle/>
                    <a:p>
                      <a:endParaRPr lang="en-US" dirty="0"/>
                    </a:p>
                  </a:txBody>
                  <a:tcPr marL="0" marR="0" marT="0" marB="0">
                    <a:lnL w="9525" cap="flat" cmpd="sng" algn="ctr">
                      <a:solidFill>
                        <a:schemeClr val="tx1">
                          <a:lumMod val="50000"/>
                          <a:lumOff val="50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66FF"/>
                          </a:solidFill>
                          <a:sym typeface="Webdings"/>
                        </a:rPr>
                        <a:t></a:t>
                      </a:r>
                      <a:endParaRPr lang="en-US" sz="1400" dirty="0" smtClean="0">
                        <a:solidFill>
                          <a:srgbClr val="0066FF"/>
                        </a:solidFill>
                      </a:endParaRP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09275" lvl="1" indent="0" algn="l" defTabSz="914400" rtl="0" eaLnBrk="1" fontAlgn="base" latinLnBrk="0" hangingPunct="1">
                        <a:lnSpc>
                          <a:spcPts val="2000"/>
                        </a:lnSpc>
                        <a:spcBef>
                          <a:spcPts val="600"/>
                        </a:spcBef>
                        <a:spcAft>
                          <a:spcPts val="600"/>
                        </a:spcAft>
                        <a:buClr>
                          <a:srgbClr val="3366FF"/>
                        </a:buClr>
                        <a:buSzPct val="120000"/>
                        <a:buFont typeface="Wingdings" pitchFamily="2" charset="2"/>
                        <a:buNone/>
                        <a:tabLst>
                          <a:tab pos="714375" algn="l"/>
                        </a:tabLst>
                      </a:pPr>
                      <a:r>
                        <a:rPr lang="en-US" sz="2000" b="0" kern="1200" spc="-40" baseline="0" dirty="0" smtClean="0">
                          <a:solidFill>
                            <a:srgbClr val="0033CC"/>
                          </a:solidFill>
                          <a:latin typeface="+mn-lt"/>
                          <a:ea typeface="Times New Roman" pitchFamily="18" charset="0"/>
                          <a:cs typeface="Arial" pitchFamily="34" charset="0"/>
                        </a:rPr>
                        <a:t>2.5. The effects and consequences for the public and the environment of short term or long term radioactive discharges should be assessed on the basis of meteorological information and site specific conditions relating to land and water uses, population distribution, infrastructure in the vicinity of the site and </a:t>
                      </a:r>
                      <a:r>
                        <a:rPr lang="en-US" sz="2000" b="0" kern="1200" spc="-40" baseline="0" dirty="0" smtClean="0">
                          <a:solidFill>
                            <a:srgbClr val="0033CC"/>
                          </a:solidFill>
                          <a:effectLst>
                            <a:outerShdw blurRad="38100" dist="38100" dir="2700000" algn="tl">
                              <a:srgbClr val="000000">
                                <a:alpha val="43137"/>
                              </a:srgbClr>
                            </a:outerShdw>
                          </a:effectLst>
                          <a:latin typeface="+mn-lt"/>
                          <a:ea typeface="Times New Roman" pitchFamily="18" charset="0"/>
                          <a:cs typeface="Arial" pitchFamily="34" charset="0"/>
                        </a:rPr>
                        <a:t>relevant radiological parameters.</a:t>
                      </a:r>
                    </a:p>
                  </a:txBody>
                  <a:tcPr anchor="ctr">
                    <a:lnL w="9525"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4072059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604448" y="836712"/>
            <a:ext cx="468000" cy="324000"/>
          </a:xfrm>
          <a:prstGeom prst="ellipse">
            <a:avLst/>
          </a:prstGeom>
          <a:ln>
            <a:solidFill>
              <a:schemeClr val="bg1">
                <a:lumMod val="75000"/>
              </a:schemeClr>
            </a:solidFill>
          </a:ln>
        </p:spPr>
        <p:txBody>
          <a:bodyPr lIns="0" tIns="0" rIns="0" bIns="0" anchor="ctr" anchorCtr="0"/>
          <a:lstStyle/>
          <a:p>
            <a:pPr algn="ctr"/>
            <a:fld id="{CE2184F6-B7EF-4020-A117-128689956E96}" type="slidenum">
              <a:rPr lang="pl-PL" sz="1400" b="1" smtClean="0"/>
              <a:pPr algn="ctr"/>
              <a:t>8</a:t>
            </a:fld>
            <a:endParaRPr lang="pl-PL" sz="1400" b="1" dirty="0"/>
          </a:p>
        </p:txBody>
      </p:sp>
      <p:sp>
        <p:nvSpPr>
          <p:cNvPr id="6" name="Rectangle 1"/>
          <p:cNvSpPr>
            <a:spLocks noChangeAspect="1" noChangeArrowheads="1"/>
          </p:cNvSpPr>
          <p:nvPr/>
        </p:nvSpPr>
        <p:spPr bwMode="auto">
          <a:xfrm>
            <a:off x="1339736" y="1052736"/>
            <a:ext cx="6904672" cy="913070"/>
          </a:xfrm>
          <a:prstGeom prst="rect">
            <a:avLst/>
          </a:prstGeom>
        </p:spPr>
        <p:txBody>
          <a:bodyPr wrap="square">
            <a:spAutoFit/>
          </a:bodyPr>
          <a:lstStyle/>
          <a:p>
            <a:pPr algn="ctr">
              <a:lnSpc>
                <a:spcPts val="3200"/>
              </a:lnSpc>
            </a:pPr>
            <a:r>
              <a:rPr lang="pl-PL" sz="2400" dirty="0" smtClean="0">
                <a:solidFill>
                  <a:srgbClr val="0066FF"/>
                </a:solidFill>
                <a:latin typeface="+mj-lt"/>
                <a:ea typeface="Tahoma" pitchFamily="34" charset="0"/>
                <a:cs typeface="Tahoma" pitchFamily="34" charset="0"/>
              </a:rPr>
              <a:t>METHODOLOGY</a:t>
            </a:r>
          </a:p>
          <a:p>
            <a:pPr algn="ctr">
              <a:lnSpc>
                <a:spcPts val="3200"/>
              </a:lnSpc>
            </a:pPr>
            <a:r>
              <a:rPr lang="en-US" sz="2400" dirty="0" smtClean="0">
                <a:solidFill>
                  <a:srgbClr val="0066FF"/>
                </a:solidFill>
                <a:latin typeface="+mj-lt"/>
                <a:ea typeface="Tahoma" pitchFamily="34" charset="0"/>
                <a:cs typeface="Tahoma" pitchFamily="34" charset="0"/>
              </a:rPr>
              <a:t>Uncertainties </a:t>
            </a:r>
            <a:r>
              <a:rPr lang="en-US" sz="2400" dirty="0">
                <a:solidFill>
                  <a:srgbClr val="0066FF"/>
                </a:solidFill>
                <a:latin typeface="+mj-lt"/>
                <a:ea typeface="Tahoma" pitchFamily="34" charset="0"/>
                <a:cs typeface="Tahoma" pitchFamily="34" charset="0"/>
              </a:rPr>
              <a:t>in GRS Part 3 (new BSS</a:t>
            </a:r>
            <a:r>
              <a:rPr lang="en-US" sz="2400" dirty="0" smtClean="0">
                <a:solidFill>
                  <a:srgbClr val="0066FF"/>
                </a:solidFill>
                <a:latin typeface="+mj-lt"/>
                <a:ea typeface="Tahoma" pitchFamily="34" charset="0"/>
                <a:cs typeface="Tahoma" pitchFamily="34" charset="0"/>
              </a:rPr>
              <a:t>)</a:t>
            </a:r>
            <a:endParaRPr lang="pl-PL" sz="2400" dirty="0">
              <a:solidFill>
                <a:srgbClr val="0066FF"/>
              </a:solidFill>
              <a:latin typeface="+mj-lt"/>
              <a:ea typeface="Tahoma" pitchFamily="34" charset="0"/>
              <a:cs typeface="Tahoma" pitchFamily="34" charset="0"/>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1971536"/>
            <a:ext cx="3287473" cy="413414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7425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604448" y="836712"/>
            <a:ext cx="468000" cy="324000"/>
          </a:xfrm>
          <a:prstGeom prst="ellipse">
            <a:avLst/>
          </a:prstGeom>
          <a:ln>
            <a:solidFill>
              <a:schemeClr val="bg1">
                <a:lumMod val="75000"/>
              </a:schemeClr>
            </a:solidFill>
          </a:ln>
        </p:spPr>
        <p:txBody>
          <a:bodyPr lIns="0" tIns="0" rIns="0" bIns="0" anchor="ctr" anchorCtr="0"/>
          <a:lstStyle/>
          <a:p>
            <a:pPr algn="ctr"/>
            <a:fld id="{CE2184F6-B7EF-4020-A117-128689956E96}" type="slidenum">
              <a:rPr lang="pl-PL" sz="1400" b="1" smtClean="0"/>
              <a:pPr algn="ctr"/>
              <a:t>9</a:t>
            </a:fld>
            <a:endParaRPr lang="pl-PL" sz="1400" b="1" dirty="0"/>
          </a:p>
        </p:txBody>
      </p:sp>
      <p:sp>
        <p:nvSpPr>
          <p:cNvPr id="6" name="Rectangle 1"/>
          <p:cNvSpPr>
            <a:spLocks noChangeAspect="1" noChangeArrowheads="1"/>
          </p:cNvSpPr>
          <p:nvPr/>
        </p:nvSpPr>
        <p:spPr bwMode="auto">
          <a:xfrm>
            <a:off x="1339736" y="1052736"/>
            <a:ext cx="6904672" cy="913070"/>
          </a:xfrm>
          <a:prstGeom prst="rect">
            <a:avLst/>
          </a:prstGeom>
        </p:spPr>
        <p:txBody>
          <a:bodyPr wrap="square">
            <a:spAutoFit/>
          </a:bodyPr>
          <a:lstStyle/>
          <a:p>
            <a:pPr algn="ctr">
              <a:lnSpc>
                <a:spcPts val="3200"/>
              </a:lnSpc>
            </a:pPr>
            <a:r>
              <a:rPr lang="pl-PL" sz="2400" dirty="0" smtClean="0">
                <a:solidFill>
                  <a:srgbClr val="0066FF"/>
                </a:solidFill>
                <a:latin typeface="+mj-lt"/>
                <a:ea typeface="Tahoma" pitchFamily="34" charset="0"/>
                <a:cs typeface="Tahoma" pitchFamily="34" charset="0"/>
              </a:rPr>
              <a:t>METHODOLOGY</a:t>
            </a:r>
          </a:p>
          <a:p>
            <a:pPr algn="ctr">
              <a:lnSpc>
                <a:spcPts val="3200"/>
              </a:lnSpc>
            </a:pPr>
            <a:r>
              <a:rPr lang="en-US" sz="2400" dirty="0" smtClean="0">
                <a:solidFill>
                  <a:srgbClr val="0066FF"/>
                </a:solidFill>
                <a:latin typeface="+mj-lt"/>
                <a:ea typeface="Tahoma" pitchFamily="34" charset="0"/>
                <a:cs typeface="Tahoma" pitchFamily="34" charset="0"/>
              </a:rPr>
              <a:t>Uncertainties </a:t>
            </a:r>
            <a:r>
              <a:rPr lang="en-US" sz="2400" dirty="0">
                <a:solidFill>
                  <a:srgbClr val="0066FF"/>
                </a:solidFill>
                <a:latin typeface="+mj-lt"/>
                <a:ea typeface="Tahoma" pitchFamily="34" charset="0"/>
                <a:cs typeface="Tahoma" pitchFamily="34" charset="0"/>
              </a:rPr>
              <a:t>in GRS Part 3 (new BSS</a:t>
            </a:r>
            <a:r>
              <a:rPr lang="en-US" sz="2400" dirty="0" smtClean="0">
                <a:solidFill>
                  <a:srgbClr val="0066FF"/>
                </a:solidFill>
                <a:latin typeface="+mj-lt"/>
                <a:ea typeface="Tahoma" pitchFamily="34" charset="0"/>
                <a:cs typeface="Tahoma" pitchFamily="34" charset="0"/>
              </a:rPr>
              <a:t>)</a:t>
            </a:r>
            <a:endParaRPr lang="pl-PL" sz="2400" dirty="0">
              <a:solidFill>
                <a:srgbClr val="0066FF"/>
              </a:solidFill>
              <a:latin typeface="+mj-lt"/>
              <a:ea typeface="Tahoma" pitchFamily="34" charset="0"/>
              <a:cs typeface="Tahoma" pitchFamily="34" charset="0"/>
            </a:endParaRPr>
          </a:p>
        </p:txBody>
      </p:sp>
      <p:graphicFrame>
        <p:nvGraphicFramePr>
          <p:cNvPr id="7" name="Tabela 6"/>
          <p:cNvGraphicFramePr>
            <a:graphicFrameLocks noGrp="1"/>
          </p:cNvGraphicFramePr>
          <p:nvPr>
            <p:extLst>
              <p:ext uri="{D42A27DB-BD31-4B8C-83A1-F6EECF244321}">
                <p14:modId xmlns:p14="http://schemas.microsoft.com/office/powerpoint/2010/main" val="4157624815"/>
              </p:ext>
            </p:extLst>
          </p:nvPr>
        </p:nvGraphicFramePr>
        <p:xfrm>
          <a:off x="611560" y="2722344"/>
          <a:ext cx="7920000" cy="2738120"/>
        </p:xfrm>
        <a:graphic>
          <a:graphicData uri="http://schemas.openxmlformats.org/drawingml/2006/table">
            <a:tbl>
              <a:tblPr firstRow="1" bandRow="1">
                <a:tableStyleId>{5C22544A-7EE6-4342-B048-85BDC9FD1C3A}</a:tableStyleId>
              </a:tblPr>
              <a:tblGrid>
                <a:gridCol w="92969"/>
                <a:gridCol w="168128"/>
                <a:gridCol w="7658903"/>
              </a:tblGrid>
              <a:tr h="432048">
                <a:tc>
                  <a:txBody>
                    <a:bodyPr/>
                    <a:lstStyle/>
                    <a:p>
                      <a:endParaRPr lang="en-US" dirty="0"/>
                    </a:p>
                  </a:txBody>
                  <a:tcPr marL="0" marR="0" marT="0" marB="0">
                    <a:lnL w="9525" cap="flat" cmpd="sng" algn="ctr">
                      <a:solidFill>
                        <a:schemeClr val="tx1">
                          <a:lumMod val="65000"/>
                          <a:lumOff val="35000"/>
                        </a:schemeClr>
                      </a:solidFill>
                      <a:prstDash val="solid"/>
                      <a:round/>
                      <a:headEnd type="none" w="med" len="med"/>
                      <a:tailEnd type="none" w="med" len="med"/>
                    </a:lnL>
                    <a:lnR w="12700" cmpd="sng">
                      <a:noFill/>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66FF"/>
                          </a:solidFill>
                          <a:sym typeface="Webdings"/>
                        </a:rPr>
                        <a:t></a:t>
                      </a:r>
                      <a:endParaRPr lang="en-US" sz="1400" dirty="0" smtClean="0">
                        <a:solidFill>
                          <a:srgbClr val="0066FF"/>
                        </a:solidFill>
                      </a:endParaRPr>
                    </a:p>
                    <a:p>
                      <a:pPr algn="l"/>
                      <a:endParaRPr lang="en-US" sz="1400" dirty="0">
                        <a:solidFill>
                          <a:srgbClr val="0066FF"/>
                        </a:solidFill>
                      </a:endParaRPr>
                    </a:p>
                  </a:txBody>
                  <a:tcPr marL="0" marR="0" marT="0" marB="0" anchor="ctr">
                    <a:lnL w="12700" cmpd="sng">
                      <a:noFill/>
                    </a:lnL>
                    <a:lnR w="9525" cap="flat" cmpd="sng" algn="ctr">
                      <a:no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solidFill>
                      <a:schemeClr val="accent1">
                        <a:lumMod val="20000"/>
                        <a:lumOff val="80000"/>
                      </a:schemeClr>
                    </a:solidFill>
                  </a:tcPr>
                </a:tc>
                <a:tc>
                  <a:txBody>
                    <a:bodyPr/>
                    <a:lstStyle/>
                    <a:p>
                      <a:pPr marL="109275" lvl="1" indent="0" algn="l" defTabSz="914400" rtl="0" eaLnBrk="1" fontAlgn="base" latinLnBrk="0" hangingPunct="1">
                        <a:lnSpc>
                          <a:spcPts val="2000"/>
                        </a:lnSpc>
                        <a:spcBef>
                          <a:spcPct val="0"/>
                        </a:spcBef>
                        <a:spcAft>
                          <a:spcPts val="0"/>
                        </a:spcAft>
                        <a:buClr>
                          <a:srgbClr val="3366FF"/>
                        </a:buClr>
                        <a:buSzPct val="120000"/>
                        <a:buFont typeface="Wingdings" pitchFamily="2" charset="2"/>
                        <a:buNone/>
                        <a:tabLst>
                          <a:tab pos="714375" algn="l"/>
                        </a:tabLst>
                      </a:pPr>
                      <a:r>
                        <a:rPr lang="en-US" sz="2000" b="0" kern="1200" spc="-40" baseline="0" dirty="0" smtClean="0">
                          <a:solidFill>
                            <a:srgbClr val="0033CC"/>
                          </a:solidFill>
                          <a:latin typeface="+mn-lt"/>
                          <a:ea typeface="Times New Roman" pitchFamily="18" charset="0"/>
                          <a:cs typeface="Arial" pitchFamily="34" charset="0"/>
                        </a:rPr>
                        <a:t>Relevant parties shall apply the system of protection and safety to protect members of the public against exposure.</a:t>
                      </a:r>
                    </a:p>
                  </a:txBody>
                  <a:tcPr anchor="ctr">
                    <a:lnL w="9525"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r>
              <a:tr h="432048">
                <a:tc>
                  <a:txBody>
                    <a:bodyPr/>
                    <a:lstStyle/>
                    <a:p>
                      <a:endParaRPr lang="en-US" dirty="0"/>
                    </a:p>
                  </a:txBody>
                  <a:tcPr marL="0" marR="0" marT="0" marB="0">
                    <a:lnL w="9525" cap="flat" cmpd="sng" algn="ctr">
                      <a:solidFill>
                        <a:schemeClr val="tx1">
                          <a:lumMod val="65000"/>
                          <a:lumOff val="35000"/>
                        </a:schemeClr>
                      </a:solidFill>
                      <a:prstDash val="solid"/>
                      <a:round/>
                      <a:headEnd type="none" w="med" len="med"/>
                      <a:tailEnd type="none" w="med" len="med"/>
                    </a:lnL>
                    <a:lnR w="12700" cmpd="sng">
                      <a:noFill/>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66FF"/>
                          </a:solidFill>
                          <a:sym typeface="Webdings"/>
                        </a:rPr>
                        <a:t></a:t>
                      </a:r>
                      <a:endParaRPr lang="en-US" sz="1400" dirty="0" smtClean="0">
                        <a:solidFill>
                          <a:srgbClr val="0066FF"/>
                        </a:solidFill>
                      </a:endParaRPr>
                    </a:p>
                    <a:p>
                      <a:pPr algn="l"/>
                      <a:endParaRPr lang="en-US" sz="1400" dirty="0">
                        <a:solidFill>
                          <a:srgbClr val="0066FF"/>
                        </a:solidFill>
                      </a:endParaRPr>
                    </a:p>
                  </a:txBody>
                  <a:tcPr marL="0" marR="0" marT="0" marB="0" anchor="ctr">
                    <a:lnL w="12700" cmpd="sng">
                      <a:noFill/>
                    </a:lnL>
                    <a:lnR w="9525" cap="flat" cmpd="sng" algn="ctr">
                      <a:no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solidFill>
                      <a:schemeClr val="accent1">
                        <a:lumMod val="20000"/>
                        <a:lumOff val="80000"/>
                      </a:schemeClr>
                    </a:solidFill>
                  </a:tcPr>
                </a:tc>
                <a:tc>
                  <a:txBody>
                    <a:bodyPr/>
                    <a:lstStyle/>
                    <a:p>
                      <a:pPr marL="109275" lvl="1" indent="0" algn="l" defTabSz="914400" rtl="0" eaLnBrk="1" fontAlgn="base" latinLnBrk="0" hangingPunct="1">
                        <a:lnSpc>
                          <a:spcPts val="2000"/>
                        </a:lnSpc>
                        <a:spcBef>
                          <a:spcPct val="0"/>
                        </a:spcBef>
                        <a:spcAft>
                          <a:spcPts val="0"/>
                        </a:spcAft>
                        <a:buClr>
                          <a:srgbClr val="3366FF"/>
                        </a:buClr>
                        <a:buSzPct val="120000"/>
                        <a:buFont typeface="Wingdings" pitchFamily="2" charset="2"/>
                        <a:buNone/>
                        <a:tabLst>
                          <a:tab pos="714375" algn="l"/>
                        </a:tabLst>
                      </a:pPr>
                      <a:r>
                        <a:rPr lang="en-US" sz="2000" b="0" kern="1200" spc="-40" baseline="0" dirty="0" smtClean="0">
                          <a:solidFill>
                            <a:srgbClr val="0033CC"/>
                          </a:solidFill>
                          <a:latin typeface="+mn-lt"/>
                          <a:ea typeface="Times New Roman" pitchFamily="18" charset="0"/>
                          <a:cs typeface="Arial" pitchFamily="34" charset="0"/>
                        </a:rPr>
                        <a:t>3.126. Registrants and licensees in cooperation with suppliers, in applying the principle of optimization of protection and safety in the design, planning, operation and decommissioning of a source (or for closure and the post-closure period for waste disposal facilities), shall take into account:</a:t>
                      </a:r>
                    </a:p>
                  </a:txBody>
                  <a:tcPr anchor="ctr">
                    <a:lnL w="9525"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r>
              <a:tr h="661608">
                <a:tc>
                  <a:txBody>
                    <a:bodyPr/>
                    <a:lstStyle/>
                    <a:p>
                      <a:endParaRPr lang="en-US" dirty="0"/>
                    </a:p>
                  </a:txBody>
                  <a:tcPr marL="0" marR="0" marT="0" marB="0">
                    <a:lnL w="9525" cap="flat" cmpd="sng" algn="ctr">
                      <a:solidFill>
                        <a:schemeClr val="tx1">
                          <a:lumMod val="50000"/>
                          <a:lumOff val="50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solidFill>
                          <a:srgbClr val="0066FF"/>
                        </a:solidFill>
                      </a:endParaRP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452175" marR="0" lvl="1" indent="-342900" algn="l" defTabSz="914400" rtl="0" eaLnBrk="1" fontAlgn="base" latinLnBrk="0" hangingPunct="1">
                        <a:lnSpc>
                          <a:spcPts val="1800"/>
                        </a:lnSpc>
                        <a:spcBef>
                          <a:spcPct val="0"/>
                        </a:spcBef>
                        <a:spcAft>
                          <a:spcPts val="0"/>
                        </a:spcAft>
                        <a:buClr>
                          <a:srgbClr val="3366FF"/>
                        </a:buClr>
                        <a:buSzPct val="120000"/>
                        <a:buFont typeface="Arial" pitchFamily="34" charset="0"/>
                        <a:buChar char="•"/>
                        <a:tabLst>
                          <a:tab pos="714375" algn="l"/>
                        </a:tabLst>
                        <a:defRPr/>
                      </a:pPr>
                      <a:r>
                        <a:rPr lang="en-US" sz="2000" b="0" kern="1200" spc="-40" baseline="0" dirty="0" smtClean="0">
                          <a:solidFill>
                            <a:schemeClr val="tx1">
                              <a:lumMod val="65000"/>
                              <a:lumOff val="35000"/>
                            </a:schemeClr>
                          </a:solidFill>
                          <a:latin typeface="+mn-lt"/>
                          <a:ea typeface="Times New Roman" pitchFamily="18" charset="0"/>
                          <a:cs typeface="Arial" pitchFamily="34" charset="0"/>
                        </a:rPr>
                        <a:t>Uncertainties in the assessment of doses, especially uncertainties in contributions to doses if the source and the representative person are separated in space or in time.</a:t>
                      </a:r>
                    </a:p>
                  </a:txBody>
                  <a:tcPr anchor="ctr">
                    <a:lnL w="9525" cap="flat" cmpd="sng" algn="ctr">
                      <a:no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3" name="Prostokąt 2"/>
          <p:cNvSpPr/>
          <p:nvPr/>
        </p:nvSpPr>
        <p:spPr>
          <a:xfrm>
            <a:off x="755576" y="1953309"/>
            <a:ext cx="8064896" cy="707886"/>
          </a:xfrm>
          <a:prstGeom prst="rect">
            <a:avLst/>
          </a:prstGeom>
        </p:spPr>
        <p:txBody>
          <a:bodyPr wrap="square">
            <a:spAutoFit/>
          </a:bodyPr>
          <a:lstStyle/>
          <a:p>
            <a:pPr marL="0" lvl="1"/>
            <a:r>
              <a:rPr lang="en-US" sz="2000" b="1" dirty="0">
                <a:solidFill>
                  <a:schemeClr val="bg1">
                    <a:lumMod val="50000"/>
                  </a:schemeClr>
                </a:solidFill>
                <a:ea typeface="Tahoma" pitchFamily="34" charset="0"/>
                <a:cs typeface="Tahoma" pitchFamily="34" charset="0"/>
              </a:rPr>
              <a:t>Requirement 30</a:t>
            </a:r>
            <a:r>
              <a:rPr lang="en-US" sz="2000" b="1" dirty="0" smtClean="0">
                <a:solidFill>
                  <a:schemeClr val="bg1">
                    <a:lumMod val="50000"/>
                  </a:schemeClr>
                </a:solidFill>
                <a:ea typeface="Tahoma" pitchFamily="34" charset="0"/>
                <a:cs typeface="Tahoma" pitchFamily="34" charset="0"/>
              </a:rPr>
              <a:t>:</a:t>
            </a:r>
            <a:endParaRPr lang="pl-PL" sz="2000" b="1" dirty="0" smtClean="0">
              <a:solidFill>
                <a:schemeClr val="bg1">
                  <a:lumMod val="50000"/>
                </a:schemeClr>
              </a:solidFill>
              <a:ea typeface="Tahoma" pitchFamily="34" charset="0"/>
              <a:cs typeface="Tahoma" pitchFamily="34" charset="0"/>
            </a:endParaRPr>
          </a:p>
          <a:p>
            <a:pPr marL="0" lvl="1"/>
            <a:r>
              <a:rPr lang="en-US" sz="2000" b="1" dirty="0" smtClean="0">
                <a:solidFill>
                  <a:schemeClr val="bg1">
                    <a:lumMod val="50000"/>
                  </a:schemeClr>
                </a:solidFill>
                <a:ea typeface="Tahoma" pitchFamily="34" charset="0"/>
                <a:cs typeface="Tahoma" pitchFamily="34" charset="0"/>
              </a:rPr>
              <a:t>Responsibilities </a:t>
            </a:r>
            <a:r>
              <a:rPr lang="en-US" sz="2000" b="1" dirty="0">
                <a:solidFill>
                  <a:schemeClr val="bg1">
                    <a:lumMod val="50000"/>
                  </a:schemeClr>
                </a:solidFill>
                <a:ea typeface="Tahoma" pitchFamily="34" charset="0"/>
                <a:cs typeface="Tahoma" pitchFamily="34" charset="0"/>
              </a:rPr>
              <a:t>of relevant parties specific to public exposure</a:t>
            </a:r>
          </a:p>
        </p:txBody>
      </p:sp>
    </p:spTree>
    <p:extLst>
      <p:ext uri="{BB962C8B-B14F-4D97-AF65-F5344CB8AC3E}">
        <p14:creationId xmlns:p14="http://schemas.microsoft.com/office/powerpoint/2010/main" val="41413428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a:noFill/>
          <a:miter lim="800000"/>
          <a:headEnd/>
          <a:tailEn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sz="2400" b="1" i="0" u="none" strike="noStrike" cap="none" normalizeH="0" baseline="0" dirty="0" smtClean="0">
            <a:ln>
              <a:noFill/>
            </a:ln>
            <a:solidFill>
              <a:schemeClr val="tx2">
                <a:lumMod val="75000"/>
              </a:schemeClr>
            </a:solidFill>
            <a:effectLst/>
            <a:latin typeface="Cambria" pitchFamily="18" charset="0"/>
            <a:ea typeface="Times New Roman" pitchFamily="18" charset="0"/>
            <a:cs typeface="Arial" pitchFamily="34" charset="0"/>
          </a:defRPr>
        </a:defPPr>
      </a:lst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13287</TotalTime>
  <Words>2749</Words>
  <Application>Microsoft Office PowerPoint</Application>
  <PresentationFormat>Pokaz na ekranie (4:3)</PresentationFormat>
  <Paragraphs>281</Paragraphs>
  <Slides>33</Slides>
  <Notes>33</Notes>
  <HiddenSlides>0</HiddenSlides>
  <MMClips>0</MMClips>
  <ScaleCrop>false</ScaleCrop>
  <HeadingPairs>
    <vt:vector size="4" baseType="variant">
      <vt:variant>
        <vt:lpstr>Motyw</vt:lpstr>
      </vt:variant>
      <vt:variant>
        <vt:i4>1</vt:i4>
      </vt:variant>
      <vt:variant>
        <vt:lpstr>Tytuły slajdów</vt:lpstr>
      </vt:variant>
      <vt:variant>
        <vt:i4>33</vt:i4>
      </vt:variant>
    </vt:vector>
  </HeadingPairs>
  <TitlesOfParts>
    <vt:vector size="34" baseType="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Pawel Krajewski</dc:creator>
  <cp:lastModifiedBy>Pawel Krajewski</cp:lastModifiedBy>
  <cp:revision>714</cp:revision>
  <cp:lastPrinted>2013-05-13T07:03:33Z</cp:lastPrinted>
  <dcterms:created xsi:type="dcterms:W3CDTF">2007-02-24T11:53:26Z</dcterms:created>
  <dcterms:modified xsi:type="dcterms:W3CDTF">2013-06-19T08:32:42Z</dcterms:modified>
</cp:coreProperties>
</file>